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1" r:id="rId2"/>
    <p:sldId id="262" r:id="rId3"/>
    <p:sldId id="257" r:id="rId4"/>
    <p:sldId id="263" r:id="rId5"/>
    <p:sldId id="265" r:id="rId6"/>
    <p:sldId id="264" r:id="rId7"/>
    <p:sldId id="266" r:id="rId8"/>
    <p:sldId id="267" r:id="rId9"/>
    <p:sldId id="268" r:id="rId10"/>
    <p:sldId id="269" r:id="rId11"/>
    <p:sldId id="270" r:id="rId12"/>
    <p:sldId id="271" r:id="rId13"/>
    <p:sldId id="272" r:id="rId14"/>
    <p:sldId id="273" r:id="rId15"/>
    <p:sldId id="274" r:id="rId16"/>
    <p:sldId id="277" r:id="rId17"/>
    <p:sldId id="275" r:id="rId18"/>
    <p:sldId id="276" r:id="rId1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83010" autoAdjust="0"/>
  </p:normalViewPr>
  <p:slideViewPr>
    <p:cSldViewPr snapToGrid="0" snapToObjects="1">
      <p:cViewPr varScale="1">
        <p:scale>
          <a:sx n="74" d="100"/>
          <a:sy n="74" d="100"/>
        </p:scale>
        <p:origin x="2150"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6:40.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1966 0,'-1947'0,"1929"0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8:43.1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1 983,'0'-964,"0"946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8:30.8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1343 976,'-119'-86,"359"260,-1687-1225,1431 1039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10:57:10.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6274 4393,'-6258'-4381,"6242"4370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10:57:20.3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1,'1505'0,"-1487"0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10:57:28.6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1486 1041,'-1473'-1031,"1460"1022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6:48.6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1713 1,'-1693'0,"1674"0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6:49.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10.3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4476 3252,'-4461'-3241,"4447"3231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27.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1,'1663'1165,"-1650"-1156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51.3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90 233,'-3'0,"-6"-3,0-6,0-4,-1-4,1-2,2-2,-1 0,0-2,2 1,2 0,1 1,2-1,-3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52.9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0,'32'20,"-17"-5,-4 3,-3 2,-4 1,-3 1,0-1,-2 1,1 0,-1 0,0-1,1 0,-1 1,1-5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53.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0,'0'4,"0"4,0 6,0 2,0 3,0 2,0 1,0 0,0 0,0 0,0 0,0-1,0 1,0-1,0 0,0 0,0 4,0-3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3T09:57:56.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1 760,'0'-741,"0"723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949C-AD18-48FD-AF02-E5A6AA3CE982}" type="datetimeFigureOut">
              <a:rPr lang="it-IT" smtClean="0"/>
              <a:t>26/10/2023</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FB39C-3A57-4B60-B710-E3621C599E95}" type="slidenum">
              <a:rPr lang="it-IT" smtClean="0"/>
              <a:t>‹N›</a:t>
            </a:fld>
            <a:endParaRPr lang="it-IT"/>
          </a:p>
        </p:txBody>
      </p:sp>
    </p:spTree>
    <p:extLst>
      <p:ext uri="{BB962C8B-B14F-4D97-AF65-F5344CB8AC3E}">
        <p14:creationId xmlns:p14="http://schemas.microsoft.com/office/powerpoint/2010/main" val="2337036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problema di allineare sequenze è risolto dall’algoritmo di </a:t>
            </a:r>
            <a:r>
              <a:rPr lang="it-IT" dirty="0" err="1"/>
              <a:t>Needleman-Wunsch</a:t>
            </a:r>
            <a:r>
              <a:rPr lang="it-IT" dirty="0"/>
              <a:t>. Date due stringhe e delle metriche di costo per l’inserimento di gap e mismatch trovare il costo totale per allineare le due stringhe e l’allineamento stesso</a:t>
            </a:r>
          </a:p>
        </p:txBody>
      </p:sp>
      <p:sp>
        <p:nvSpPr>
          <p:cNvPr id="4" name="Segnaposto numero diapositiva 3"/>
          <p:cNvSpPr>
            <a:spLocks noGrp="1"/>
          </p:cNvSpPr>
          <p:nvPr>
            <p:ph type="sldNum" sz="quarter" idx="5"/>
          </p:nvPr>
        </p:nvSpPr>
        <p:spPr/>
        <p:txBody>
          <a:bodyPr/>
          <a:lstStyle/>
          <a:p>
            <a:fld id="{D4AFB39C-3A57-4B60-B710-E3621C599E95}" type="slidenum">
              <a:rPr lang="it-IT" smtClean="0"/>
              <a:t>2</a:t>
            </a:fld>
            <a:endParaRPr lang="it-IT"/>
          </a:p>
        </p:txBody>
      </p:sp>
    </p:spTree>
    <p:extLst>
      <p:ext uri="{BB962C8B-B14F-4D97-AF65-F5344CB8AC3E}">
        <p14:creationId xmlns:p14="http://schemas.microsoft.com/office/powerpoint/2010/main" val="415995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è la matrice dell’esempio iniziale con il concetto di gap cumulati. Come si può vedere in questo caso le stringhe sono lunghe 6 e 5 quindi si potrà inserire un solo gap. Lungo la prima riga e la prima colonna si inserisce un solo elemento multiplo di G=2, quindi 2.</a:t>
            </a:r>
          </a:p>
          <a:p>
            <a:endParaRPr lang="it-IT" dirty="0"/>
          </a:p>
          <a:p>
            <a:r>
              <a:rPr lang="it-IT" dirty="0"/>
              <a:t>Una volta riempita la matrice si procede con il </a:t>
            </a:r>
            <a:r>
              <a:rPr lang="it-IT" dirty="0" err="1"/>
              <a:t>traceback</a:t>
            </a:r>
            <a:r>
              <a:rPr lang="it-IT" dirty="0"/>
              <a:t> e le stringhe sono ricostruite come nel caso semplice</a:t>
            </a:r>
          </a:p>
        </p:txBody>
      </p:sp>
      <p:sp>
        <p:nvSpPr>
          <p:cNvPr id="4" name="Segnaposto numero diapositiva 3"/>
          <p:cNvSpPr>
            <a:spLocks noGrp="1"/>
          </p:cNvSpPr>
          <p:nvPr>
            <p:ph type="sldNum" sz="quarter" idx="5"/>
          </p:nvPr>
        </p:nvSpPr>
        <p:spPr/>
        <p:txBody>
          <a:bodyPr/>
          <a:lstStyle/>
          <a:p>
            <a:fld id="{D4AFB39C-3A57-4B60-B710-E3621C599E95}" type="slidenum">
              <a:rPr lang="it-IT" smtClean="0"/>
              <a:t>11</a:t>
            </a:fld>
            <a:endParaRPr lang="it-IT"/>
          </a:p>
        </p:txBody>
      </p:sp>
    </p:spTree>
    <p:extLst>
      <p:ext uri="{BB962C8B-B14F-4D97-AF65-F5344CB8AC3E}">
        <p14:creationId xmlns:p14="http://schemas.microsoft.com/office/powerpoint/2010/main" val="412724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si può vedere il costo è peggiorato, ma abbiamo l’allineamento di costo minimo con il vincolo che sia anche quello a lunghezza minima. Anche in questo caso ci possono essere più allineamenti possibili</a:t>
            </a:r>
          </a:p>
        </p:txBody>
      </p:sp>
      <p:sp>
        <p:nvSpPr>
          <p:cNvPr id="4" name="Segnaposto numero diapositiva 3"/>
          <p:cNvSpPr>
            <a:spLocks noGrp="1"/>
          </p:cNvSpPr>
          <p:nvPr>
            <p:ph type="sldNum" sz="quarter" idx="5"/>
          </p:nvPr>
        </p:nvSpPr>
        <p:spPr/>
        <p:txBody>
          <a:bodyPr/>
          <a:lstStyle/>
          <a:p>
            <a:fld id="{D4AFB39C-3A57-4B60-B710-E3621C599E95}" type="slidenum">
              <a:rPr lang="it-IT" smtClean="0"/>
              <a:t>13</a:t>
            </a:fld>
            <a:endParaRPr lang="it-IT"/>
          </a:p>
        </p:txBody>
      </p:sp>
    </p:spTree>
    <p:extLst>
      <p:ext uri="{BB962C8B-B14F-4D97-AF65-F5344CB8AC3E}">
        <p14:creationId xmlns:p14="http://schemas.microsoft.com/office/powerpoint/2010/main" val="2798360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 usa l’algoritmo con l’aggiunta del </a:t>
            </a:r>
            <a:r>
              <a:rPr lang="it-IT" dirty="0" err="1"/>
              <a:t>constraint</a:t>
            </a:r>
            <a:r>
              <a:rPr lang="it-IT" dirty="0"/>
              <a:t> sul numero di gap</a:t>
            </a:r>
          </a:p>
        </p:txBody>
      </p:sp>
      <p:sp>
        <p:nvSpPr>
          <p:cNvPr id="4" name="Segnaposto numero diapositiva 3"/>
          <p:cNvSpPr>
            <a:spLocks noGrp="1"/>
          </p:cNvSpPr>
          <p:nvPr>
            <p:ph type="sldNum" sz="quarter" idx="5"/>
          </p:nvPr>
        </p:nvSpPr>
        <p:spPr/>
        <p:txBody>
          <a:bodyPr/>
          <a:lstStyle/>
          <a:p>
            <a:fld id="{D4AFB39C-3A57-4B60-B710-E3621C599E95}" type="slidenum">
              <a:rPr lang="it-IT" smtClean="0"/>
              <a:t>14</a:t>
            </a:fld>
            <a:endParaRPr lang="it-IT"/>
          </a:p>
        </p:txBody>
      </p:sp>
    </p:spTree>
    <p:extLst>
      <p:ext uri="{BB962C8B-B14F-4D97-AF65-F5344CB8AC3E}">
        <p14:creationId xmlns:p14="http://schemas.microsoft.com/office/powerpoint/2010/main" val="378966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le stringhe sono di lunghezza uguale per definizione il costo è massimo perché ho soltanto mismatch e non posso mettere gap dato che il </a:t>
            </a:r>
            <a:r>
              <a:rPr lang="it-IT" dirty="0" err="1"/>
              <a:t>constraint</a:t>
            </a:r>
            <a:r>
              <a:rPr lang="it-IT" dirty="0"/>
              <a:t> sulla lunghezza dell’allineamento mi vincola a metterne 0.</a:t>
            </a:r>
          </a:p>
        </p:txBody>
      </p:sp>
      <p:sp>
        <p:nvSpPr>
          <p:cNvPr id="4" name="Segnaposto numero diapositiva 3"/>
          <p:cNvSpPr>
            <a:spLocks noGrp="1"/>
          </p:cNvSpPr>
          <p:nvPr>
            <p:ph type="sldNum" sz="quarter" idx="5"/>
          </p:nvPr>
        </p:nvSpPr>
        <p:spPr/>
        <p:txBody>
          <a:bodyPr/>
          <a:lstStyle/>
          <a:p>
            <a:fld id="{D4AFB39C-3A57-4B60-B710-E3621C599E95}" type="slidenum">
              <a:rPr lang="it-IT" smtClean="0"/>
              <a:t>15</a:t>
            </a:fld>
            <a:endParaRPr lang="it-IT"/>
          </a:p>
        </p:txBody>
      </p:sp>
    </p:spTree>
    <p:extLst>
      <p:ext uri="{BB962C8B-B14F-4D97-AF65-F5344CB8AC3E}">
        <p14:creationId xmlns:p14="http://schemas.microsoft.com/office/powerpoint/2010/main" val="4162740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la lunghezza di una è quella dell’altra più uno possiamo vedere da questa matrice di Costo che i match possibili sono al di là di questi gradini che indicano zone in cui ci sono elementi che se raggiunti non permettono di raggiungere l’elemento in basso a destra. Per esempio questo match tra le due T, qualora si verificasse non avrei più modo di arrivare in basso a destra perché ho già speso un gap per arrivarci e non posso metterne più di uno (arrivo giù in diagonale e devo fermarmi lì non posso arrivare in basso a destra)</a:t>
            </a:r>
          </a:p>
        </p:txBody>
      </p:sp>
      <p:sp>
        <p:nvSpPr>
          <p:cNvPr id="4" name="Segnaposto numero diapositiva 3"/>
          <p:cNvSpPr>
            <a:spLocks noGrp="1"/>
          </p:cNvSpPr>
          <p:nvPr>
            <p:ph type="sldNum" sz="quarter" idx="5"/>
          </p:nvPr>
        </p:nvSpPr>
        <p:spPr/>
        <p:txBody>
          <a:bodyPr/>
          <a:lstStyle/>
          <a:p>
            <a:fld id="{D4AFB39C-3A57-4B60-B710-E3621C599E95}" type="slidenum">
              <a:rPr lang="it-IT" smtClean="0"/>
              <a:t>16</a:t>
            </a:fld>
            <a:endParaRPr lang="it-IT"/>
          </a:p>
        </p:txBody>
      </p:sp>
    </p:spTree>
    <p:extLst>
      <p:ext uri="{BB962C8B-B14F-4D97-AF65-F5344CB8AC3E}">
        <p14:creationId xmlns:p14="http://schemas.microsoft.com/office/powerpoint/2010/main" val="269939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le stringhe sono di lunghezza uguale per definizione il costo è massimo perché ho soltanto mismatch e non posso mettere gap dato che il </a:t>
            </a:r>
            <a:r>
              <a:rPr lang="it-IT" dirty="0" err="1"/>
              <a:t>constraint</a:t>
            </a:r>
            <a:r>
              <a:rPr lang="it-IT" dirty="0"/>
              <a:t> sulla lunghezza dell’allineamento mi vincola a metterne 0.</a:t>
            </a:r>
          </a:p>
          <a:p>
            <a:endParaRPr lang="it-IT" dirty="0"/>
          </a:p>
        </p:txBody>
      </p:sp>
      <p:sp>
        <p:nvSpPr>
          <p:cNvPr id="4" name="Segnaposto numero diapositiva 3"/>
          <p:cNvSpPr>
            <a:spLocks noGrp="1"/>
          </p:cNvSpPr>
          <p:nvPr>
            <p:ph type="sldNum" sz="quarter" idx="5"/>
          </p:nvPr>
        </p:nvSpPr>
        <p:spPr/>
        <p:txBody>
          <a:bodyPr/>
          <a:lstStyle/>
          <a:p>
            <a:fld id="{D4AFB39C-3A57-4B60-B710-E3621C599E95}" type="slidenum">
              <a:rPr lang="it-IT" smtClean="0"/>
              <a:t>17</a:t>
            </a:fld>
            <a:endParaRPr lang="it-IT"/>
          </a:p>
        </p:txBody>
      </p:sp>
    </p:spTree>
    <p:extLst>
      <p:ext uri="{BB962C8B-B14F-4D97-AF65-F5344CB8AC3E}">
        <p14:creationId xmlns:p14="http://schemas.microsoft.com/office/powerpoint/2010/main" val="4161902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la distanza tra le lunghezze è 3 ho uno e un solo match realmente raggiungibile che in questo caso è questo qui.</a:t>
            </a:r>
          </a:p>
          <a:p>
            <a:r>
              <a:rPr lang="it-IT" dirty="0"/>
              <a:t>Ma questo match si verifica per forza dato che ho una finestra più grande di 4 e ho che entrambe le stringhe devono contenere tutti e 4 le </a:t>
            </a:r>
            <a:r>
              <a:rPr lang="it-IT"/>
              <a:t>basi azotate</a:t>
            </a:r>
            <a:endParaRPr lang="it-IT" dirty="0"/>
          </a:p>
        </p:txBody>
      </p:sp>
      <p:sp>
        <p:nvSpPr>
          <p:cNvPr id="4" name="Segnaposto numero diapositiva 3"/>
          <p:cNvSpPr>
            <a:spLocks noGrp="1"/>
          </p:cNvSpPr>
          <p:nvPr>
            <p:ph type="sldNum" sz="quarter" idx="5"/>
          </p:nvPr>
        </p:nvSpPr>
        <p:spPr/>
        <p:txBody>
          <a:bodyPr/>
          <a:lstStyle/>
          <a:p>
            <a:fld id="{D4AFB39C-3A57-4B60-B710-E3621C599E95}" type="slidenum">
              <a:rPr lang="it-IT" smtClean="0"/>
              <a:t>18</a:t>
            </a:fld>
            <a:endParaRPr lang="it-IT"/>
          </a:p>
        </p:txBody>
      </p:sp>
    </p:spTree>
    <p:extLst>
      <p:ext uri="{BB962C8B-B14F-4D97-AF65-F5344CB8AC3E}">
        <p14:creationId xmlns:p14="http://schemas.microsoft.com/office/powerpoint/2010/main" val="260832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è la matrice di programmazione dinamica. L’idea è risolvere tutti i </a:t>
            </a:r>
            <a:r>
              <a:rPr lang="it-IT" dirty="0" err="1"/>
              <a:t>sottoproblemi</a:t>
            </a:r>
            <a:r>
              <a:rPr lang="it-IT" dirty="0"/>
              <a:t> di allineamento dei prefissi delle stringhe in input minimizzando il costo di allineamento. La matrice ha dimensione (m+1)*(n+1) ed è inizializzata con uno 0 in alto a sinistra.</a:t>
            </a:r>
          </a:p>
        </p:txBody>
      </p:sp>
      <p:sp>
        <p:nvSpPr>
          <p:cNvPr id="4" name="Segnaposto numero diapositiva 3"/>
          <p:cNvSpPr>
            <a:spLocks noGrp="1"/>
          </p:cNvSpPr>
          <p:nvPr>
            <p:ph type="sldNum" sz="quarter" idx="5"/>
          </p:nvPr>
        </p:nvSpPr>
        <p:spPr/>
        <p:txBody>
          <a:bodyPr/>
          <a:lstStyle/>
          <a:p>
            <a:fld id="{D4AFB39C-3A57-4B60-B710-E3621C599E95}" type="slidenum">
              <a:rPr lang="it-IT" smtClean="0"/>
              <a:t>3</a:t>
            </a:fld>
            <a:endParaRPr lang="it-IT"/>
          </a:p>
        </p:txBody>
      </p:sp>
    </p:spTree>
    <p:extLst>
      <p:ext uri="{BB962C8B-B14F-4D97-AF65-F5344CB8AC3E}">
        <p14:creationId xmlns:p14="http://schemas.microsoft.com/office/powerpoint/2010/main" val="125230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Ogni elemento della matrice è definito ricorsivamente. Gli elementi lungo la prima riga e la prima colonna sono inizializzati come multipli dei gap. </a:t>
            </a:r>
            <a:r>
              <a:rPr lang="it-IT" dirty="0" err="1"/>
              <a:t>S_ij</a:t>
            </a:r>
            <a:r>
              <a:rPr lang="it-IT" dirty="0"/>
              <a:t> è il costo dovuto a un match o mismatch. Esso è 0 se c’è un match cioè se x[j] = y[i], costo del mismatch altrimenti. Dunque ogni elemento interno della matrice C può essere definito come il minimo tra il costo in alto a sinistra + costo del mismatch, quello sopra la cella + gap e quello a </a:t>
            </a:r>
            <a:r>
              <a:rPr lang="it-IT" dirty="0" err="1"/>
              <a:t>sinsitra</a:t>
            </a:r>
            <a:r>
              <a:rPr lang="it-IT" dirty="0"/>
              <a:t> + gap.</a:t>
            </a:r>
          </a:p>
        </p:txBody>
      </p:sp>
      <p:sp>
        <p:nvSpPr>
          <p:cNvPr id="4" name="Segnaposto numero diapositiva 3"/>
          <p:cNvSpPr>
            <a:spLocks noGrp="1"/>
          </p:cNvSpPr>
          <p:nvPr>
            <p:ph type="sldNum" sz="quarter" idx="5"/>
          </p:nvPr>
        </p:nvSpPr>
        <p:spPr/>
        <p:txBody>
          <a:bodyPr/>
          <a:lstStyle/>
          <a:p>
            <a:fld id="{D4AFB39C-3A57-4B60-B710-E3621C599E95}" type="slidenum">
              <a:rPr lang="it-IT" smtClean="0"/>
              <a:t>4</a:t>
            </a:fld>
            <a:endParaRPr lang="it-IT"/>
          </a:p>
        </p:txBody>
      </p:sp>
    </p:spTree>
    <p:extLst>
      <p:ext uri="{BB962C8B-B14F-4D97-AF65-F5344CB8AC3E}">
        <p14:creationId xmlns:p14="http://schemas.microsoft.com/office/powerpoint/2010/main" val="171291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è la matrice completa usando la definizione ricorsiva. Come possiamo vedere il costo totale è il 6 che compare in basso a destra. Ogni sottomatrice di C è la risoluzione di un </a:t>
            </a:r>
            <a:r>
              <a:rPr lang="it-IT" dirty="0" err="1"/>
              <a:t>sottoproblema</a:t>
            </a:r>
            <a:r>
              <a:rPr lang="it-IT" dirty="0"/>
              <a:t>: l’allineamento minimo dei prefissi delle stringhe in input</a:t>
            </a:r>
          </a:p>
        </p:txBody>
      </p:sp>
      <p:sp>
        <p:nvSpPr>
          <p:cNvPr id="4" name="Segnaposto numero diapositiva 3"/>
          <p:cNvSpPr>
            <a:spLocks noGrp="1"/>
          </p:cNvSpPr>
          <p:nvPr>
            <p:ph type="sldNum" sz="quarter" idx="5"/>
          </p:nvPr>
        </p:nvSpPr>
        <p:spPr/>
        <p:txBody>
          <a:bodyPr/>
          <a:lstStyle/>
          <a:p>
            <a:fld id="{D4AFB39C-3A57-4B60-B710-E3621C599E95}" type="slidenum">
              <a:rPr lang="it-IT" smtClean="0"/>
              <a:t>5</a:t>
            </a:fld>
            <a:endParaRPr lang="it-IT"/>
          </a:p>
        </p:txBody>
      </p:sp>
    </p:spTree>
    <p:extLst>
      <p:ext uri="{BB962C8B-B14F-4D97-AF65-F5344CB8AC3E}">
        <p14:creationId xmlns:p14="http://schemas.microsoft.com/office/powerpoint/2010/main" val="3354381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trovato il costo minimo dell’allineamento bisogna trovare UNO tra i percorsi che hanno portato a quel costo. Le frecce nella figura indicano quale costo ha vinto nel «minimo», se ci sono più frecce è perché due costi erano uguali come succede ad esempio con questo 6 e i due quattro qui</a:t>
            </a:r>
          </a:p>
        </p:txBody>
      </p:sp>
      <p:sp>
        <p:nvSpPr>
          <p:cNvPr id="4" name="Segnaposto numero diapositiva 3"/>
          <p:cNvSpPr>
            <a:spLocks noGrp="1"/>
          </p:cNvSpPr>
          <p:nvPr>
            <p:ph type="sldNum" sz="quarter" idx="5"/>
          </p:nvPr>
        </p:nvSpPr>
        <p:spPr/>
        <p:txBody>
          <a:bodyPr/>
          <a:lstStyle/>
          <a:p>
            <a:fld id="{D4AFB39C-3A57-4B60-B710-E3621C599E95}" type="slidenum">
              <a:rPr lang="it-IT" smtClean="0"/>
              <a:t>6</a:t>
            </a:fld>
            <a:endParaRPr lang="it-IT"/>
          </a:p>
        </p:txBody>
      </p:sp>
    </p:spTree>
    <p:extLst>
      <p:ext uri="{BB962C8B-B14F-4D97-AF65-F5344CB8AC3E}">
        <p14:creationId xmlns:p14="http://schemas.microsoft.com/office/powerpoint/2010/main" val="137111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evidenziata è il percorso che ha portato dall’inizio alla fine di C e da questo si costruiranno gli allineamenti finali</a:t>
            </a:r>
          </a:p>
        </p:txBody>
      </p:sp>
      <p:sp>
        <p:nvSpPr>
          <p:cNvPr id="4" name="Segnaposto numero diapositiva 3"/>
          <p:cNvSpPr>
            <a:spLocks noGrp="1"/>
          </p:cNvSpPr>
          <p:nvPr>
            <p:ph type="sldNum" sz="quarter" idx="5"/>
          </p:nvPr>
        </p:nvSpPr>
        <p:spPr/>
        <p:txBody>
          <a:bodyPr/>
          <a:lstStyle/>
          <a:p>
            <a:fld id="{D4AFB39C-3A57-4B60-B710-E3621C599E95}" type="slidenum">
              <a:rPr lang="it-IT" smtClean="0"/>
              <a:t>7</a:t>
            </a:fld>
            <a:endParaRPr lang="it-IT"/>
          </a:p>
        </p:txBody>
      </p:sp>
    </p:spTree>
    <p:extLst>
      <p:ext uri="{BB962C8B-B14F-4D97-AF65-F5344CB8AC3E}">
        <p14:creationId xmlns:p14="http://schemas.microsoft.com/office/powerpoint/2010/main" val="1691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Ogni salto verticale è un gap in x, perché la stringa in y «scorre» mentre la stringa in x resta sullo stesso carattere. Viceversa per i gap in y. In pratica si parte dal fondo per ricostruire le stringhe allineate e poi si rigirano. Qui per semplicità si può partire dallo 0 in alto a sinistra e vedere che: c’è un match dunque A </a:t>
            </a:r>
            <a:r>
              <a:rPr lang="it-IT" dirty="0" err="1"/>
              <a:t>A</a:t>
            </a:r>
            <a:r>
              <a:rPr lang="it-IT" dirty="0"/>
              <a:t> in entrambe le stringhe, c’è un match G </a:t>
            </a:r>
            <a:r>
              <a:rPr lang="it-IT" dirty="0" err="1"/>
              <a:t>G</a:t>
            </a:r>
            <a:r>
              <a:rPr lang="it-IT" dirty="0"/>
              <a:t>, c’è un match G </a:t>
            </a:r>
            <a:r>
              <a:rPr lang="it-IT" dirty="0" err="1"/>
              <a:t>G</a:t>
            </a:r>
            <a:r>
              <a:rPr lang="it-IT" dirty="0"/>
              <a:t>, c’è un salto orizzontale quindi un gap in Y dunque abbiamo AGG_ per la y e AGGG per la x, poi abbiamo un match per la C, dopo un salto verticale e quindi un gap in X </a:t>
            </a:r>
            <a:r>
              <a:rPr lang="it-IT" dirty="0" err="1"/>
              <a:t>mentra</a:t>
            </a:r>
            <a:r>
              <a:rPr lang="it-IT" dirty="0"/>
              <a:t> alla Y viene aggiunta la A. Infine un salto orizzontale quindi un gap in y e queste sono le sequenze allineate.</a:t>
            </a:r>
          </a:p>
        </p:txBody>
      </p:sp>
      <p:sp>
        <p:nvSpPr>
          <p:cNvPr id="4" name="Segnaposto numero diapositiva 3"/>
          <p:cNvSpPr>
            <a:spLocks noGrp="1"/>
          </p:cNvSpPr>
          <p:nvPr>
            <p:ph type="sldNum" sz="quarter" idx="5"/>
          </p:nvPr>
        </p:nvSpPr>
        <p:spPr/>
        <p:txBody>
          <a:bodyPr/>
          <a:lstStyle/>
          <a:p>
            <a:fld id="{D4AFB39C-3A57-4B60-B710-E3621C599E95}" type="slidenum">
              <a:rPr lang="it-IT" smtClean="0"/>
              <a:t>8</a:t>
            </a:fld>
            <a:endParaRPr lang="it-IT"/>
          </a:p>
        </p:txBody>
      </p:sp>
    </p:spTree>
    <p:extLst>
      <p:ext uri="{BB962C8B-B14F-4D97-AF65-F5344CB8AC3E}">
        <p14:creationId xmlns:p14="http://schemas.microsoft.com/office/powerpoint/2010/main" val="176624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problema di questo algoritmo è che quando 2*costo gap &lt; Costo mismatch, non produce mai allineamenti con un mismatch perché due gap possono sostituire un mismatch come si vede in questa slide dove dando in input AG e AC si producono due gap per evitare un costo mismatch</a:t>
            </a:r>
          </a:p>
        </p:txBody>
      </p:sp>
      <p:sp>
        <p:nvSpPr>
          <p:cNvPr id="4" name="Segnaposto numero diapositiva 3"/>
          <p:cNvSpPr>
            <a:spLocks noGrp="1"/>
          </p:cNvSpPr>
          <p:nvPr>
            <p:ph type="sldNum" sz="quarter" idx="5"/>
          </p:nvPr>
        </p:nvSpPr>
        <p:spPr/>
        <p:txBody>
          <a:bodyPr/>
          <a:lstStyle/>
          <a:p>
            <a:fld id="{D4AFB39C-3A57-4B60-B710-E3621C599E95}" type="slidenum">
              <a:rPr lang="it-IT" smtClean="0"/>
              <a:t>9</a:t>
            </a:fld>
            <a:endParaRPr lang="it-IT"/>
          </a:p>
        </p:txBody>
      </p:sp>
    </p:spTree>
    <p:extLst>
      <p:ext uri="{BB962C8B-B14F-4D97-AF65-F5344CB8AC3E}">
        <p14:creationId xmlns:p14="http://schemas.microsoft.com/office/powerpoint/2010/main" val="2443904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Vogliamo quindi migliorare il problema base dell’allineamento minimo limitando il numero di gap consentiti ai soli strettamente necessari per coprire la distanza tra le lunghezze delle stringhe. Il problema diventa quindi allocare correttamente dei gap nelle posizioni corrette per minimizzare il costo dell’allineamento. Allineamento che per questo motivo sarà limitato in lunghezza alla lunghezza massima tra le due stringhe. L’idea è quella di riusare la matrice C del punto prima cambiando il modo in cui vengono calcolati i vari elementi. In particolare si introduce il concetto di gap cumulati. Ogni elemento per essere costruito ha alle spalle un certo numero di gap necessari per arrivare in quella posizione della matrice. Si minimizza non più il solo costo ma anche i gap cumulati, soltanto a parità di gap cumulati si sceglie il percorso a costo minore.</a:t>
            </a:r>
          </a:p>
        </p:txBody>
      </p:sp>
      <p:sp>
        <p:nvSpPr>
          <p:cNvPr id="4" name="Segnaposto numero diapositiva 3"/>
          <p:cNvSpPr>
            <a:spLocks noGrp="1"/>
          </p:cNvSpPr>
          <p:nvPr>
            <p:ph type="sldNum" sz="quarter" idx="5"/>
          </p:nvPr>
        </p:nvSpPr>
        <p:spPr/>
        <p:txBody>
          <a:bodyPr/>
          <a:lstStyle/>
          <a:p>
            <a:fld id="{D4AFB39C-3A57-4B60-B710-E3621C599E95}" type="slidenum">
              <a:rPr lang="it-IT" smtClean="0"/>
              <a:t>10</a:t>
            </a:fld>
            <a:endParaRPr lang="it-IT"/>
          </a:p>
        </p:txBody>
      </p:sp>
    </p:spTree>
    <p:extLst>
      <p:ext uri="{BB962C8B-B14F-4D97-AF65-F5344CB8AC3E}">
        <p14:creationId xmlns:p14="http://schemas.microsoft.com/office/powerpoint/2010/main" val="349900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26/10/2023</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2.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2.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4.png"/><Relationship Id="rId21"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customXml" Target="../ink/ink4.xml"/><Relationship Id="rId17" Type="http://schemas.openxmlformats.org/officeDocument/2006/relationships/image" Target="../media/image14.png"/><Relationship Id="rId25"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1.png"/><Relationship Id="rId24" Type="http://schemas.openxmlformats.org/officeDocument/2006/relationships/customXml" Target="../ink/ink10.xml"/><Relationship Id="rId5" Type="http://schemas.openxmlformats.org/officeDocument/2006/relationships/image" Target="../media/image6.png"/><Relationship Id="rId15" Type="http://schemas.openxmlformats.org/officeDocument/2006/relationships/image" Target="../media/image13.png"/><Relationship Id="rId23" Type="http://schemas.openxmlformats.org/officeDocument/2006/relationships/image" Target="../media/image17.png"/><Relationship Id="rId10" Type="http://schemas.openxmlformats.org/officeDocument/2006/relationships/customXml" Target="../ink/ink3.xml"/><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err="1"/>
              <a:t>Sequence</a:t>
            </a:r>
            <a:r>
              <a:rPr lang="it-IT" dirty="0"/>
              <a:t> </a:t>
            </a:r>
            <a:r>
              <a:rPr lang="it-IT" dirty="0" err="1"/>
              <a:t>Alignment</a:t>
            </a:r>
            <a:endParaRPr lang="it-IT" dirty="0"/>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dirty="0">
                <a:solidFill>
                  <a:schemeClr val="bg1"/>
                </a:solidFill>
              </a:rPr>
              <a:t>Giovanni De Lucia</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E84527-BF12-1919-031B-45BE4563D1C6}"/>
              </a:ext>
            </a:extLst>
          </p:cNvPr>
          <p:cNvSpPr>
            <a:spLocks noGrp="1"/>
          </p:cNvSpPr>
          <p:nvPr>
            <p:ph type="title"/>
          </p:nvPr>
        </p:nvSpPr>
        <p:spPr/>
        <p:txBody>
          <a:bodyPr/>
          <a:lstStyle/>
          <a:p>
            <a:r>
              <a:rPr lang="it-IT" dirty="0" err="1"/>
              <a:t>Constraint</a:t>
            </a:r>
            <a:r>
              <a:rPr lang="it-IT" dirty="0"/>
              <a:t>: minimizzare la lunghezza delle sequenze allineate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9AE6C0F-E938-C909-612F-2935496526B2}"/>
                  </a:ext>
                </a:extLst>
              </p:cNvPr>
              <p:cNvSpPr>
                <a:spLocks noGrp="1"/>
              </p:cNvSpPr>
              <p:nvPr>
                <p:ph idx="1"/>
              </p:nvPr>
            </p:nvSpPr>
            <p:spPr>
              <a:xfrm>
                <a:off x="410137" y="1828800"/>
                <a:ext cx="8323726" cy="3688080"/>
              </a:xfrm>
            </p:spPr>
            <p:txBody>
              <a:bodyPr>
                <a:normAutofit/>
              </a:bodyPr>
              <a:lstStyle/>
              <a:p>
                <a:r>
                  <a:rPr lang="it-IT" dirty="0"/>
                  <a:t>Idea: Limitare la lunghezza delle sequenze in output a </a:t>
                </a:r>
                <a14:m>
                  <m:oMath xmlns:m="http://schemas.openxmlformats.org/officeDocument/2006/math">
                    <m:r>
                      <m:rPr>
                        <m:sty m:val="p"/>
                      </m:rPr>
                      <a:rPr lang="it-IT" b="0" i="0" smtClean="0">
                        <a:latin typeface="Cambria Math" panose="02040503050406030204" pitchFamily="18" charset="0"/>
                      </a:rPr>
                      <m:t>max</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oMath>
                </a14:m>
                <a:endParaRPr lang="it-IT" dirty="0"/>
              </a:p>
              <a:p>
                <a:r>
                  <a:rPr lang="it-IT" dirty="0"/>
                  <a:t>	- Numero gap consentiti: </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oMath>
                </a14:m>
                <a:endParaRPr lang="it-IT" dirty="0"/>
              </a:p>
              <a:p>
                <a:endParaRPr lang="it-IT" dirty="0"/>
              </a:p>
              <a:p>
                <a:r>
                  <a:rPr lang="it-IT" dirty="0"/>
                  <a:t>Indico con </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𝑐</m:t>
                        </m:r>
                      </m:e>
                      <m:sup>
                        <m:r>
                          <a:rPr lang="it-IT" b="0" i="1" smtClean="0">
                            <a:latin typeface="Cambria Math" panose="02040503050406030204" pitchFamily="18" charset="0"/>
                          </a:rPr>
                          <m:t>𝑔</m:t>
                        </m:r>
                      </m:sup>
                    </m:sSup>
                  </m:oMath>
                </a14:m>
                <a:r>
                  <a:rPr lang="it-IT" dirty="0"/>
                  <a:t>, gli elementi della matrice C</a:t>
                </a:r>
              </a:p>
              <a:p>
                <a:r>
                  <a:rPr lang="it-IT" dirty="0"/>
                  <a:t>	- c: costo</a:t>
                </a:r>
              </a:p>
              <a:p>
                <a:r>
                  <a:rPr lang="it-IT" dirty="0"/>
                  <a:t>	- g: numero di gap cumulati per arrivare a quell’elemento</a:t>
                </a:r>
              </a:p>
              <a:p>
                <a:endParaRPr lang="it-IT" dirty="0"/>
              </a:p>
              <a:p>
                <a:r>
                  <a:rPr lang="it-IT" dirty="0"/>
                  <a:t>Costruzione simile alla matrice nel caso classico, si minimizza il numero di gap cumulati e il costo solo a parità di gap.</a:t>
                </a:r>
              </a:p>
            </p:txBody>
          </p:sp>
        </mc:Choice>
        <mc:Fallback xmlns="">
          <p:sp>
            <p:nvSpPr>
              <p:cNvPr id="3" name="Segnaposto contenuto 2">
                <a:extLst>
                  <a:ext uri="{FF2B5EF4-FFF2-40B4-BE49-F238E27FC236}">
                    <a16:creationId xmlns:a16="http://schemas.microsoft.com/office/drawing/2014/main" id="{29AE6C0F-E938-C909-612F-2935496526B2}"/>
                  </a:ext>
                </a:extLst>
              </p:cNvPr>
              <p:cNvSpPr>
                <a:spLocks noGrp="1" noRot="1" noChangeAspect="1" noMove="1" noResize="1" noEditPoints="1" noAdjustHandles="1" noChangeArrowheads="1" noChangeShapeType="1" noTextEdit="1"/>
              </p:cNvSpPr>
              <p:nvPr>
                <p:ph idx="1"/>
              </p:nvPr>
            </p:nvSpPr>
            <p:spPr>
              <a:xfrm>
                <a:off x="410137" y="1828800"/>
                <a:ext cx="8323726" cy="3688080"/>
              </a:xfrm>
              <a:blipFill>
                <a:blip r:embed="rId3"/>
                <a:stretch>
                  <a:fillRect l="-952" t="-992" b="-496"/>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FD55638D-2FDF-A198-6C39-E55A8F53213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0187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F090B6-007E-8B39-CEB7-07A3DD15A2DC}"/>
              </a:ext>
            </a:extLst>
          </p:cNvPr>
          <p:cNvSpPr>
            <a:spLocks noGrp="1"/>
          </p:cNvSpPr>
          <p:nvPr>
            <p:ph type="title"/>
          </p:nvPr>
        </p:nvSpPr>
        <p:spPr/>
        <p:txBody>
          <a:bodyPr/>
          <a:lstStyle/>
          <a:p>
            <a:endParaRPr lang="it-IT"/>
          </a:p>
        </p:txBody>
      </p:sp>
      <p:graphicFrame>
        <p:nvGraphicFramePr>
          <p:cNvPr id="16" name="Segnaposto contenuto 15">
            <a:extLst>
              <a:ext uri="{FF2B5EF4-FFF2-40B4-BE49-F238E27FC236}">
                <a16:creationId xmlns:a16="http://schemas.microsoft.com/office/drawing/2014/main" id="{0B912EF1-6A07-CA60-E001-8D7A294BD9CA}"/>
              </a:ext>
            </a:extLst>
          </p:cNvPr>
          <p:cNvGraphicFramePr>
            <a:graphicFrameLocks noGrp="1"/>
          </p:cNvGraphicFramePr>
          <p:nvPr>
            <p:ph idx="1"/>
            <p:extLst>
              <p:ext uri="{D42A27DB-BD31-4B8C-83A1-F6EECF244321}">
                <p14:modId xmlns:p14="http://schemas.microsoft.com/office/powerpoint/2010/main" val="3681551124"/>
              </p:ext>
            </p:extLst>
          </p:nvPr>
        </p:nvGraphicFramePr>
        <p:xfrm>
          <a:off x="2727953" y="2343544"/>
          <a:ext cx="3798186" cy="2272278"/>
        </p:xfrm>
        <a:graphic>
          <a:graphicData uri="http://schemas.openxmlformats.org/drawingml/2006/table">
            <a:tbl>
              <a:tblPr firstRow="1" bandRow="1">
                <a:tableStyleId>{2D5ABB26-0587-4C30-8999-92F81FD0307C}</a:tableStyleId>
              </a:tblPr>
              <a:tblGrid>
                <a:gridCol w="542598">
                  <a:extLst>
                    <a:ext uri="{9D8B030D-6E8A-4147-A177-3AD203B41FA5}">
                      <a16:colId xmlns:a16="http://schemas.microsoft.com/office/drawing/2014/main" val="1635559201"/>
                    </a:ext>
                  </a:extLst>
                </a:gridCol>
                <a:gridCol w="542598">
                  <a:extLst>
                    <a:ext uri="{9D8B030D-6E8A-4147-A177-3AD203B41FA5}">
                      <a16:colId xmlns:a16="http://schemas.microsoft.com/office/drawing/2014/main" val="2742211387"/>
                    </a:ext>
                  </a:extLst>
                </a:gridCol>
                <a:gridCol w="542598">
                  <a:extLst>
                    <a:ext uri="{9D8B030D-6E8A-4147-A177-3AD203B41FA5}">
                      <a16:colId xmlns:a16="http://schemas.microsoft.com/office/drawing/2014/main" val="1004678277"/>
                    </a:ext>
                  </a:extLst>
                </a:gridCol>
                <a:gridCol w="542598">
                  <a:extLst>
                    <a:ext uri="{9D8B030D-6E8A-4147-A177-3AD203B41FA5}">
                      <a16:colId xmlns:a16="http://schemas.microsoft.com/office/drawing/2014/main" val="1404664675"/>
                    </a:ext>
                  </a:extLst>
                </a:gridCol>
                <a:gridCol w="542598">
                  <a:extLst>
                    <a:ext uri="{9D8B030D-6E8A-4147-A177-3AD203B41FA5}">
                      <a16:colId xmlns:a16="http://schemas.microsoft.com/office/drawing/2014/main" val="2848981490"/>
                    </a:ext>
                  </a:extLst>
                </a:gridCol>
                <a:gridCol w="542598">
                  <a:extLst>
                    <a:ext uri="{9D8B030D-6E8A-4147-A177-3AD203B41FA5}">
                      <a16:colId xmlns:a16="http://schemas.microsoft.com/office/drawing/2014/main" val="3158887224"/>
                    </a:ext>
                  </a:extLst>
                </a:gridCol>
                <a:gridCol w="542598">
                  <a:extLst>
                    <a:ext uri="{9D8B030D-6E8A-4147-A177-3AD203B41FA5}">
                      <a16:colId xmlns:a16="http://schemas.microsoft.com/office/drawing/2014/main" val="886336389"/>
                    </a:ext>
                  </a:extLst>
                </a:gridCol>
              </a:tblGrid>
              <a:tr h="378713">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551544890"/>
                  </a:ext>
                </a:extLst>
              </a:tr>
              <a:tr h="378713">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2546827012"/>
                  </a:ext>
                </a:extLst>
              </a:tr>
              <a:tr h="378713">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704920935"/>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380415270"/>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109238981"/>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extLst>
                  <a:ext uri="{0D108BD9-81ED-4DB2-BD59-A6C34878D82A}">
                    <a16:rowId xmlns:a16="http://schemas.microsoft.com/office/drawing/2014/main" val="4181695047"/>
                  </a:ext>
                </a:extLst>
              </a:tr>
            </a:tbl>
          </a:graphicData>
        </a:graphic>
      </p:graphicFrame>
      <p:graphicFrame>
        <p:nvGraphicFramePr>
          <p:cNvPr id="4" name="Segnaposto contenuto 13">
            <a:extLst>
              <a:ext uri="{FF2B5EF4-FFF2-40B4-BE49-F238E27FC236}">
                <a16:creationId xmlns:a16="http://schemas.microsoft.com/office/drawing/2014/main" id="{CB193254-05BE-5F87-3789-6C81DEA46EB2}"/>
              </a:ext>
            </a:extLst>
          </p:cNvPr>
          <p:cNvGraphicFramePr>
            <a:graphicFrameLocks/>
          </p:cNvGraphicFramePr>
          <p:nvPr>
            <p:extLst>
              <p:ext uri="{D42A27DB-BD31-4B8C-83A1-F6EECF244321}">
                <p14:modId xmlns:p14="http://schemas.microsoft.com/office/powerpoint/2010/main" val="299051602"/>
              </p:ext>
            </p:extLst>
          </p:nvPr>
        </p:nvGraphicFramePr>
        <p:xfrm>
          <a:off x="2112259" y="2023504"/>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rgbClr val="00B050"/>
                          </a:solidFill>
                        </a:rPr>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10</a:t>
                      </a:r>
                    </a:p>
                  </a:txBody>
                  <a:tcPr/>
                </a:tc>
                <a:tc>
                  <a:txBody>
                    <a:bodyPr/>
                    <a:lstStyle/>
                    <a:p>
                      <a:pPr algn="ctr"/>
                      <a:r>
                        <a:rPr lang="it-IT" b="1" dirty="0"/>
                        <a:t>2</a:t>
                      </a:r>
                    </a:p>
                  </a:txBody>
                  <a:tcPr/>
                </a:tc>
                <a:tc>
                  <a:txBody>
                    <a:bodyPr/>
                    <a:lstStyle/>
                    <a:p>
                      <a:pPr algn="ctr"/>
                      <a:r>
                        <a:rPr lang="it-IT" b="1" dirty="0"/>
                        <a:t>X</a:t>
                      </a:r>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12</a:t>
                      </a:r>
                    </a:p>
                  </a:txBody>
                  <a:tcPr/>
                </a:tc>
                <a:tc>
                  <a:txBody>
                    <a:bodyPr/>
                    <a:lstStyle/>
                    <a:p>
                      <a:pPr algn="ctr"/>
                      <a:r>
                        <a:rPr lang="it-IT" b="1" dirty="0"/>
                        <a:t>20</a:t>
                      </a:r>
                    </a:p>
                  </a:txBody>
                  <a:tcPr/>
                </a:tc>
                <a:tc>
                  <a:txBody>
                    <a:bodyPr/>
                    <a:lstStyle/>
                    <a:p>
                      <a:pPr algn="ctr"/>
                      <a:r>
                        <a:rPr lang="it-IT" b="1" dirty="0">
                          <a:solidFill>
                            <a:srgbClr val="FF0000"/>
                          </a:solidFill>
                        </a:rPr>
                        <a:t>12</a:t>
                      </a:r>
                    </a:p>
                  </a:txBody>
                  <a:tcPr/>
                </a:tc>
                <a:extLst>
                  <a:ext uri="{0D108BD9-81ED-4DB2-BD59-A6C34878D82A}">
                    <a16:rowId xmlns:a16="http://schemas.microsoft.com/office/drawing/2014/main" val="898260026"/>
                  </a:ext>
                </a:extLst>
              </a:tr>
            </a:tbl>
          </a:graphicData>
        </a:graphic>
      </p:graphicFrame>
      <p:sp>
        <p:nvSpPr>
          <p:cNvPr id="5" name="Parentesi quadra chiusa 4">
            <a:extLst>
              <a:ext uri="{FF2B5EF4-FFF2-40B4-BE49-F238E27FC236}">
                <a16:creationId xmlns:a16="http://schemas.microsoft.com/office/drawing/2014/main" id="{C016639A-C967-5EDC-1AA9-A3093C320115}"/>
              </a:ext>
            </a:extLst>
          </p:cNvPr>
          <p:cNvSpPr/>
          <p:nvPr/>
        </p:nvSpPr>
        <p:spPr>
          <a:xfrm>
            <a:off x="6227058" y="2418473"/>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ED79F977-68A6-7C55-C076-88A70AA1770A}"/>
                  </a:ext>
                </a:extLst>
              </p:cNvPr>
              <p:cNvSpPr txBox="1"/>
              <p:nvPr/>
            </p:nvSpPr>
            <p:spPr>
              <a:xfrm>
                <a:off x="1241427" y="3243663"/>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6" name="CasellaDiTesto 5">
                <a:extLst>
                  <a:ext uri="{FF2B5EF4-FFF2-40B4-BE49-F238E27FC236}">
                    <a16:creationId xmlns:a16="http://schemas.microsoft.com/office/drawing/2014/main" id="{ED79F977-68A6-7C55-C076-88A70AA1770A}"/>
                  </a:ext>
                </a:extLst>
              </p:cNvPr>
              <p:cNvSpPr txBox="1">
                <a:spLocks noRot="1" noChangeAspect="1" noMove="1" noResize="1" noEditPoints="1" noAdjustHandles="1" noChangeArrowheads="1" noChangeShapeType="1" noTextEdit="1"/>
              </p:cNvSpPr>
              <p:nvPr/>
            </p:nvSpPr>
            <p:spPr>
              <a:xfrm>
                <a:off x="1241427" y="3243663"/>
                <a:ext cx="870829" cy="615553"/>
              </a:xfrm>
              <a:prstGeom prst="rect">
                <a:avLst/>
              </a:prstGeom>
              <a:blipFill>
                <a:blip r:embed="rId3"/>
                <a:stretch>
                  <a:fillRect/>
                </a:stretch>
              </a:blipFill>
            </p:spPr>
            <p:txBody>
              <a:bodyPr/>
              <a:lstStyle/>
              <a:p>
                <a:r>
                  <a:rPr lang="it-IT">
                    <a:noFill/>
                  </a:rPr>
                  <a:t> </a:t>
                </a:r>
              </a:p>
            </p:txBody>
          </p:sp>
        </mc:Fallback>
      </mc:AlternateContent>
      <p:sp>
        <p:nvSpPr>
          <p:cNvPr id="7" name="Parentesi quadra chiusa 6">
            <a:extLst>
              <a:ext uri="{FF2B5EF4-FFF2-40B4-BE49-F238E27FC236}">
                <a16:creationId xmlns:a16="http://schemas.microsoft.com/office/drawing/2014/main" id="{FBBCCAC3-C291-24D2-94CB-E9430A08C237}"/>
              </a:ext>
            </a:extLst>
          </p:cNvPr>
          <p:cNvSpPr/>
          <p:nvPr/>
        </p:nvSpPr>
        <p:spPr>
          <a:xfrm flipH="1">
            <a:off x="2607558" y="241847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8" name="Parentesi graffa aperta 7">
            <a:extLst>
              <a:ext uri="{FF2B5EF4-FFF2-40B4-BE49-F238E27FC236}">
                <a16:creationId xmlns:a16="http://schemas.microsoft.com/office/drawing/2014/main" id="{F9B966B3-6E7A-6031-CD89-621AFC7EA104}"/>
              </a:ext>
            </a:extLst>
          </p:cNvPr>
          <p:cNvSpPr/>
          <p:nvPr/>
        </p:nvSpPr>
        <p:spPr>
          <a:xfrm rot="16200000">
            <a:off x="4395466" y="3127795"/>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643D0618-A491-2AB6-8B1F-29B9B52BC5F7}"/>
                  </a:ext>
                </a:extLst>
              </p:cNvPr>
              <p:cNvSpPr txBox="1"/>
              <p:nvPr/>
            </p:nvSpPr>
            <p:spPr>
              <a:xfrm>
                <a:off x="3358033" y="532770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9" name="CasellaDiTesto 8">
                <a:extLst>
                  <a:ext uri="{FF2B5EF4-FFF2-40B4-BE49-F238E27FC236}">
                    <a16:creationId xmlns:a16="http://schemas.microsoft.com/office/drawing/2014/main" id="{643D0618-A491-2AB6-8B1F-29B9B52BC5F7}"/>
                  </a:ext>
                </a:extLst>
              </p:cNvPr>
              <p:cNvSpPr txBox="1">
                <a:spLocks noRot="1" noChangeAspect="1" noMove="1" noResize="1" noEditPoints="1" noAdjustHandles="1" noChangeArrowheads="1" noChangeShapeType="1" noTextEdit="1"/>
              </p:cNvSpPr>
              <p:nvPr/>
            </p:nvSpPr>
            <p:spPr>
              <a:xfrm>
                <a:off x="3358033" y="5327704"/>
                <a:ext cx="2479614" cy="369332"/>
              </a:xfrm>
              <a:prstGeom prst="rect">
                <a:avLst/>
              </a:prstGeom>
              <a:blipFill>
                <a:blip r:embed="rId4"/>
                <a:stretch>
                  <a:fillRect b="-4918"/>
                </a:stretch>
              </a:blipFill>
            </p:spPr>
            <p:txBody>
              <a:bodyPr/>
              <a:lstStyle/>
              <a:p>
                <a:r>
                  <a:rPr lang="it-IT">
                    <a:noFill/>
                  </a:rPr>
                  <a:t> </a:t>
                </a:r>
              </a:p>
            </p:txBody>
          </p:sp>
        </mc:Fallback>
      </mc:AlternateContent>
      <p:sp>
        <p:nvSpPr>
          <p:cNvPr id="10" name="Parentesi graffa aperta 9">
            <a:extLst>
              <a:ext uri="{FF2B5EF4-FFF2-40B4-BE49-F238E27FC236}">
                <a16:creationId xmlns:a16="http://schemas.microsoft.com/office/drawing/2014/main" id="{77DE8878-63FE-C3F1-14F7-65D6D911DD0A}"/>
              </a:ext>
            </a:extLst>
          </p:cNvPr>
          <p:cNvSpPr/>
          <p:nvPr/>
        </p:nvSpPr>
        <p:spPr>
          <a:xfrm rot="10800000">
            <a:off x="6885180" y="2418473"/>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D011404-4F42-5C8B-C732-4A1A6EBA127B}"/>
                  </a:ext>
                </a:extLst>
              </p:cNvPr>
              <p:cNvSpPr txBox="1"/>
              <p:nvPr/>
            </p:nvSpPr>
            <p:spPr>
              <a:xfrm rot="16200000">
                <a:off x="6289044" y="3366773"/>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11" name="CasellaDiTesto 10">
                <a:extLst>
                  <a:ext uri="{FF2B5EF4-FFF2-40B4-BE49-F238E27FC236}">
                    <a16:creationId xmlns:a16="http://schemas.microsoft.com/office/drawing/2014/main" id="{5D011404-4F42-5C8B-C732-4A1A6EBA127B}"/>
                  </a:ext>
                </a:extLst>
              </p:cNvPr>
              <p:cNvSpPr txBox="1">
                <a:spLocks noRot="1" noChangeAspect="1" noMove="1" noResize="1" noEditPoints="1" noAdjustHandles="1" noChangeArrowheads="1" noChangeShapeType="1" noTextEdit="1"/>
              </p:cNvSpPr>
              <p:nvPr/>
            </p:nvSpPr>
            <p:spPr>
              <a:xfrm rot="16200000">
                <a:off x="6289044" y="3366773"/>
                <a:ext cx="2479614" cy="369332"/>
              </a:xfrm>
              <a:prstGeom prst="rect">
                <a:avLst/>
              </a:prstGeom>
              <a:blipFill>
                <a:blip r:embed="rId5"/>
                <a:stretch>
                  <a:fillRect r="-6667"/>
                </a:stretch>
              </a:blipFill>
            </p:spPr>
            <p:txBody>
              <a:bodyPr/>
              <a:lstStyle/>
              <a:p>
                <a:r>
                  <a:rPr lang="it-IT">
                    <a:noFill/>
                  </a:rPr>
                  <a:t> </a:t>
                </a:r>
              </a:p>
            </p:txBody>
          </p:sp>
        </mc:Fallback>
      </mc:AlternateContent>
      <p:cxnSp>
        <p:nvCxnSpPr>
          <p:cNvPr id="12" name="Connettore 2 11">
            <a:extLst>
              <a:ext uri="{FF2B5EF4-FFF2-40B4-BE49-F238E27FC236}">
                <a16:creationId xmlns:a16="http://schemas.microsoft.com/office/drawing/2014/main" id="{E9EE290C-E035-9AD6-FB4D-B823F25413B5}"/>
              </a:ext>
            </a:extLst>
          </p:cNvPr>
          <p:cNvCxnSpPr>
            <a:cxnSpLocks/>
          </p:cNvCxnSpPr>
          <p:nvPr/>
        </p:nvCxnSpPr>
        <p:spPr>
          <a:xfrm>
            <a:off x="6355075" y="2206384"/>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150ACC9C-55CE-B0DA-224A-99E3070A800E}"/>
              </a:ext>
            </a:extLst>
          </p:cNvPr>
          <p:cNvSpPr txBox="1"/>
          <p:nvPr/>
        </p:nvSpPr>
        <p:spPr>
          <a:xfrm>
            <a:off x="7184900" y="2073779"/>
            <a:ext cx="1172138" cy="276999"/>
          </a:xfrm>
          <a:prstGeom prst="rect">
            <a:avLst/>
          </a:prstGeom>
          <a:noFill/>
        </p:spPr>
        <p:txBody>
          <a:bodyPr wrap="square" lIns="0" tIns="0" rIns="0" bIns="0" rtlCol="0">
            <a:spAutoFit/>
          </a:bodyPr>
          <a:lstStyle/>
          <a:p>
            <a:r>
              <a:rPr lang="it-IT" dirty="0"/>
              <a:t>Stringa x</a:t>
            </a:r>
          </a:p>
        </p:txBody>
      </p:sp>
      <p:cxnSp>
        <p:nvCxnSpPr>
          <p:cNvPr id="14" name="Connettore 2 13">
            <a:extLst>
              <a:ext uri="{FF2B5EF4-FFF2-40B4-BE49-F238E27FC236}">
                <a16:creationId xmlns:a16="http://schemas.microsoft.com/office/drawing/2014/main" id="{DB6FBFC9-35C2-3073-4312-06C3434EC96E}"/>
              </a:ext>
            </a:extLst>
          </p:cNvPr>
          <p:cNvCxnSpPr>
            <a:cxnSpLocks/>
          </p:cNvCxnSpPr>
          <p:nvPr/>
        </p:nvCxnSpPr>
        <p:spPr>
          <a:xfrm>
            <a:off x="2368294" y="4712860"/>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asellaDiTesto 14">
            <a:extLst>
              <a:ext uri="{FF2B5EF4-FFF2-40B4-BE49-F238E27FC236}">
                <a16:creationId xmlns:a16="http://schemas.microsoft.com/office/drawing/2014/main" id="{03B08089-5220-5753-E43A-67597F280BF1}"/>
              </a:ext>
            </a:extLst>
          </p:cNvPr>
          <p:cNvSpPr txBox="1"/>
          <p:nvPr/>
        </p:nvSpPr>
        <p:spPr>
          <a:xfrm>
            <a:off x="2021489" y="5308217"/>
            <a:ext cx="1172138" cy="276999"/>
          </a:xfrm>
          <a:prstGeom prst="rect">
            <a:avLst/>
          </a:prstGeom>
          <a:noFill/>
        </p:spPr>
        <p:txBody>
          <a:bodyPr wrap="square" lIns="0" tIns="0" rIns="0" bIns="0" rtlCol="0">
            <a:spAutoFit/>
          </a:bodyPr>
          <a:lstStyle/>
          <a:p>
            <a:r>
              <a:rPr lang="it-IT" dirty="0"/>
              <a:t>Stringa y</a:t>
            </a:r>
          </a:p>
        </p:txBody>
      </p:sp>
      <p:sp>
        <p:nvSpPr>
          <p:cNvPr id="17" name="Rettangolo 16">
            <a:extLst>
              <a:ext uri="{FF2B5EF4-FFF2-40B4-BE49-F238E27FC236}">
                <a16:creationId xmlns:a16="http://schemas.microsoft.com/office/drawing/2014/main" id="{B170A149-9244-6247-E0E9-9F7A652C7F21}"/>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5BC27CAE-8457-3CCB-2C33-2E88DE599964}"/>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96BC9505-CF9E-BB8D-EE0A-158F0BCAFBC6}"/>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p:spTree>
    <p:extLst>
      <p:ext uri="{BB962C8B-B14F-4D97-AF65-F5344CB8AC3E}">
        <p14:creationId xmlns:p14="http://schemas.microsoft.com/office/powerpoint/2010/main" val="1103182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F090B6-007E-8B39-CEB7-07A3DD15A2DC}"/>
              </a:ext>
            </a:extLst>
          </p:cNvPr>
          <p:cNvSpPr>
            <a:spLocks noGrp="1"/>
          </p:cNvSpPr>
          <p:nvPr>
            <p:ph type="title"/>
          </p:nvPr>
        </p:nvSpPr>
        <p:spPr/>
        <p:txBody>
          <a:bodyPr/>
          <a:lstStyle/>
          <a:p>
            <a:endParaRPr lang="it-IT"/>
          </a:p>
        </p:txBody>
      </p:sp>
      <p:graphicFrame>
        <p:nvGraphicFramePr>
          <p:cNvPr id="16" name="Segnaposto contenuto 15">
            <a:extLst>
              <a:ext uri="{FF2B5EF4-FFF2-40B4-BE49-F238E27FC236}">
                <a16:creationId xmlns:a16="http://schemas.microsoft.com/office/drawing/2014/main" id="{0B912EF1-6A07-CA60-E001-8D7A294BD9CA}"/>
              </a:ext>
            </a:extLst>
          </p:cNvPr>
          <p:cNvGraphicFramePr>
            <a:graphicFrameLocks noGrp="1"/>
          </p:cNvGraphicFramePr>
          <p:nvPr>
            <p:ph idx="1"/>
          </p:nvPr>
        </p:nvGraphicFramePr>
        <p:xfrm>
          <a:off x="2727953" y="2343544"/>
          <a:ext cx="3798186" cy="2272278"/>
        </p:xfrm>
        <a:graphic>
          <a:graphicData uri="http://schemas.openxmlformats.org/drawingml/2006/table">
            <a:tbl>
              <a:tblPr firstRow="1" bandRow="1">
                <a:tableStyleId>{2D5ABB26-0587-4C30-8999-92F81FD0307C}</a:tableStyleId>
              </a:tblPr>
              <a:tblGrid>
                <a:gridCol w="542598">
                  <a:extLst>
                    <a:ext uri="{9D8B030D-6E8A-4147-A177-3AD203B41FA5}">
                      <a16:colId xmlns:a16="http://schemas.microsoft.com/office/drawing/2014/main" val="1635559201"/>
                    </a:ext>
                  </a:extLst>
                </a:gridCol>
                <a:gridCol w="542598">
                  <a:extLst>
                    <a:ext uri="{9D8B030D-6E8A-4147-A177-3AD203B41FA5}">
                      <a16:colId xmlns:a16="http://schemas.microsoft.com/office/drawing/2014/main" val="2742211387"/>
                    </a:ext>
                  </a:extLst>
                </a:gridCol>
                <a:gridCol w="542598">
                  <a:extLst>
                    <a:ext uri="{9D8B030D-6E8A-4147-A177-3AD203B41FA5}">
                      <a16:colId xmlns:a16="http://schemas.microsoft.com/office/drawing/2014/main" val="1004678277"/>
                    </a:ext>
                  </a:extLst>
                </a:gridCol>
                <a:gridCol w="542598">
                  <a:extLst>
                    <a:ext uri="{9D8B030D-6E8A-4147-A177-3AD203B41FA5}">
                      <a16:colId xmlns:a16="http://schemas.microsoft.com/office/drawing/2014/main" val="1404664675"/>
                    </a:ext>
                  </a:extLst>
                </a:gridCol>
                <a:gridCol w="542598">
                  <a:extLst>
                    <a:ext uri="{9D8B030D-6E8A-4147-A177-3AD203B41FA5}">
                      <a16:colId xmlns:a16="http://schemas.microsoft.com/office/drawing/2014/main" val="2848981490"/>
                    </a:ext>
                  </a:extLst>
                </a:gridCol>
                <a:gridCol w="542598">
                  <a:extLst>
                    <a:ext uri="{9D8B030D-6E8A-4147-A177-3AD203B41FA5}">
                      <a16:colId xmlns:a16="http://schemas.microsoft.com/office/drawing/2014/main" val="3158887224"/>
                    </a:ext>
                  </a:extLst>
                </a:gridCol>
                <a:gridCol w="542598">
                  <a:extLst>
                    <a:ext uri="{9D8B030D-6E8A-4147-A177-3AD203B41FA5}">
                      <a16:colId xmlns:a16="http://schemas.microsoft.com/office/drawing/2014/main" val="886336389"/>
                    </a:ext>
                  </a:extLst>
                </a:gridCol>
              </a:tblGrid>
              <a:tr h="378713">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551544890"/>
                  </a:ext>
                </a:extLst>
              </a:tr>
              <a:tr h="378713">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2546827012"/>
                  </a:ext>
                </a:extLst>
              </a:tr>
              <a:tr h="378713">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704920935"/>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380415270"/>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tc>
                  <a:txBody>
                    <a:bodyPr/>
                    <a:lstStyle/>
                    <a:p>
                      <a:pPr algn="ctr"/>
                      <a:endParaRPr lang="it-IT" sz="1200" dirty="0">
                        <a:solidFill>
                          <a:srgbClr val="FF0000"/>
                        </a:solidFill>
                      </a:endParaRPr>
                    </a:p>
                  </a:txBody>
                  <a:tcPr/>
                </a:tc>
                <a:extLst>
                  <a:ext uri="{0D108BD9-81ED-4DB2-BD59-A6C34878D82A}">
                    <a16:rowId xmlns:a16="http://schemas.microsoft.com/office/drawing/2014/main" val="1109238981"/>
                  </a:ext>
                </a:extLst>
              </a:tr>
              <a:tr h="378713">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endParaRPr lang="it-IT" sz="1200" dirty="0">
                        <a:solidFill>
                          <a:srgbClr val="FF0000"/>
                        </a:solidFill>
                      </a:endParaRPr>
                    </a:p>
                  </a:txBody>
                  <a:tcPr/>
                </a:tc>
                <a:tc>
                  <a:txBody>
                    <a:bodyPr/>
                    <a:lstStyle/>
                    <a:p>
                      <a:pPr algn="ctr"/>
                      <a:r>
                        <a:rPr lang="it-IT" sz="1200" dirty="0">
                          <a:solidFill>
                            <a:srgbClr val="FF0000"/>
                          </a:solidFill>
                        </a:rPr>
                        <a:t>1</a:t>
                      </a:r>
                    </a:p>
                  </a:txBody>
                  <a:tcPr/>
                </a:tc>
                <a:tc>
                  <a:txBody>
                    <a:bodyPr/>
                    <a:lstStyle/>
                    <a:p>
                      <a:pPr algn="ctr"/>
                      <a:r>
                        <a:rPr lang="it-IT" sz="1200" dirty="0">
                          <a:solidFill>
                            <a:srgbClr val="FF0000"/>
                          </a:solidFill>
                        </a:rPr>
                        <a:t>0</a:t>
                      </a:r>
                    </a:p>
                  </a:txBody>
                  <a:tcPr/>
                </a:tc>
                <a:tc>
                  <a:txBody>
                    <a:bodyPr/>
                    <a:lstStyle/>
                    <a:p>
                      <a:pPr algn="ctr"/>
                      <a:r>
                        <a:rPr lang="it-IT" sz="1200" dirty="0">
                          <a:solidFill>
                            <a:srgbClr val="FF0000"/>
                          </a:solidFill>
                        </a:rPr>
                        <a:t>1</a:t>
                      </a:r>
                    </a:p>
                  </a:txBody>
                  <a:tcPr/>
                </a:tc>
                <a:extLst>
                  <a:ext uri="{0D108BD9-81ED-4DB2-BD59-A6C34878D82A}">
                    <a16:rowId xmlns:a16="http://schemas.microsoft.com/office/drawing/2014/main" val="4181695047"/>
                  </a:ext>
                </a:extLst>
              </a:tr>
            </a:tbl>
          </a:graphicData>
        </a:graphic>
      </p:graphicFrame>
      <p:graphicFrame>
        <p:nvGraphicFramePr>
          <p:cNvPr id="4" name="Segnaposto contenuto 13">
            <a:extLst>
              <a:ext uri="{FF2B5EF4-FFF2-40B4-BE49-F238E27FC236}">
                <a16:creationId xmlns:a16="http://schemas.microsoft.com/office/drawing/2014/main" id="{CB193254-05BE-5F87-3789-6C81DEA46EB2}"/>
              </a:ext>
            </a:extLst>
          </p:cNvPr>
          <p:cNvGraphicFramePr>
            <a:graphicFrameLocks/>
          </p:cNvGraphicFramePr>
          <p:nvPr>
            <p:extLst>
              <p:ext uri="{D42A27DB-BD31-4B8C-83A1-F6EECF244321}">
                <p14:modId xmlns:p14="http://schemas.microsoft.com/office/powerpoint/2010/main" val="2107949655"/>
              </p:ext>
            </p:extLst>
          </p:nvPr>
        </p:nvGraphicFramePr>
        <p:xfrm>
          <a:off x="2112259" y="2023504"/>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rgbClr val="00B050"/>
                          </a:solidFill>
                        </a:rPr>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2</a:t>
                      </a:r>
                    </a:p>
                  </a:txBody>
                  <a:tcPr/>
                </a:tc>
                <a:tc>
                  <a:txBody>
                    <a:bodyPr/>
                    <a:lstStyle/>
                    <a:p>
                      <a:pPr algn="ctr"/>
                      <a:r>
                        <a:rPr lang="it-IT" b="1" dirty="0"/>
                        <a:t>10</a:t>
                      </a:r>
                    </a:p>
                  </a:txBody>
                  <a:tcPr/>
                </a:tc>
                <a:tc>
                  <a:txBody>
                    <a:bodyPr/>
                    <a:lstStyle/>
                    <a:p>
                      <a:pPr algn="ctr"/>
                      <a:r>
                        <a:rPr lang="it-IT" b="1" dirty="0"/>
                        <a:t>2</a:t>
                      </a:r>
                    </a:p>
                  </a:txBody>
                  <a:tcPr/>
                </a:tc>
                <a:tc>
                  <a:txBody>
                    <a:bodyPr/>
                    <a:lstStyle/>
                    <a:p>
                      <a:pPr algn="ctr"/>
                      <a:r>
                        <a:rPr lang="it-IT" b="1" dirty="0"/>
                        <a:t>X</a:t>
                      </a:r>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12</a:t>
                      </a:r>
                    </a:p>
                  </a:txBody>
                  <a:tcPr/>
                </a:tc>
                <a:tc>
                  <a:txBody>
                    <a:bodyPr/>
                    <a:lstStyle/>
                    <a:p>
                      <a:pPr algn="ctr"/>
                      <a:r>
                        <a:rPr lang="it-IT" b="1" dirty="0"/>
                        <a:t>20</a:t>
                      </a:r>
                    </a:p>
                  </a:txBody>
                  <a:tcPr/>
                </a:tc>
                <a:tc>
                  <a:txBody>
                    <a:bodyPr/>
                    <a:lstStyle/>
                    <a:p>
                      <a:pPr algn="ctr"/>
                      <a:r>
                        <a:rPr lang="it-IT" b="1" dirty="0">
                          <a:solidFill>
                            <a:srgbClr val="FF0000"/>
                          </a:solidFill>
                        </a:rPr>
                        <a:t>12</a:t>
                      </a:r>
                    </a:p>
                  </a:txBody>
                  <a:tcPr/>
                </a:tc>
                <a:extLst>
                  <a:ext uri="{0D108BD9-81ED-4DB2-BD59-A6C34878D82A}">
                    <a16:rowId xmlns:a16="http://schemas.microsoft.com/office/drawing/2014/main" val="898260026"/>
                  </a:ext>
                </a:extLst>
              </a:tr>
            </a:tbl>
          </a:graphicData>
        </a:graphic>
      </p:graphicFrame>
      <p:sp>
        <p:nvSpPr>
          <p:cNvPr id="5" name="Parentesi quadra chiusa 4">
            <a:extLst>
              <a:ext uri="{FF2B5EF4-FFF2-40B4-BE49-F238E27FC236}">
                <a16:creationId xmlns:a16="http://schemas.microsoft.com/office/drawing/2014/main" id="{C016639A-C967-5EDC-1AA9-A3093C320115}"/>
              </a:ext>
            </a:extLst>
          </p:cNvPr>
          <p:cNvSpPr/>
          <p:nvPr/>
        </p:nvSpPr>
        <p:spPr>
          <a:xfrm>
            <a:off x="6227058" y="2418473"/>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ED79F977-68A6-7C55-C076-88A70AA1770A}"/>
                  </a:ext>
                </a:extLst>
              </p:cNvPr>
              <p:cNvSpPr txBox="1"/>
              <p:nvPr/>
            </p:nvSpPr>
            <p:spPr>
              <a:xfrm>
                <a:off x="1241427" y="3243663"/>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6" name="CasellaDiTesto 5">
                <a:extLst>
                  <a:ext uri="{FF2B5EF4-FFF2-40B4-BE49-F238E27FC236}">
                    <a16:creationId xmlns:a16="http://schemas.microsoft.com/office/drawing/2014/main" id="{ED79F977-68A6-7C55-C076-88A70AA1770A}"/>
                  </a:ext>
                </a:extLst>
              </p:cNvPr>
              <p:cNvSpPr txBox="1">
                <a:spLocks noRot="1" noChangeAspect="1" noMove="1" noResize="1" noEditPoints="1" noAdjustHandles="1" noChangeArrowheads="1" noChangeShapeType="1" noTextEdit="1"/>
              </p:cNvSpPr>
              <p:nvPr/>
            </p:nvSpPr>
            <p:spPr>
              <a:xfrm>
                <a:off x="1241427" y="3243663"/>
                <a:ext cx="870829" cy="615553"/>
              </a:xfrm>
              <a:prstGeom prst="rect">
                <a:avLst/>
              </a:prstGeom>
              <a:blipFill>
                <a:blip r:embed="rId2"/>
                <a:stretch>
                  <a:fillRect/>
                </a:stretch>
              </a:blipFill>
            </p:spPr>
            <p:txBody>
              <a:bodyPr/>
              <a:lstStyle/>
              <a:p>
                <a:r>
                  <a:rPr lang="it-IT">
                    <a:noFill/>
                  </a:rPr>
                  <a:t> </a:t>
                </a:r>
              </a:p>
            </p:txBody>
          </p:sp>
        </mc:Fallback>
      </mc:AlternateContent>
      <p:sp>
        <p:nvSpPr>
          <p:cNvPr id="7" name="Parentesi quadra chiusa 6">
            <a:extLst>
              <a:ext uri="{FF2B5EF4-FFF2-40B4-BE49-F238E27FC236}">
                <a16:creationId xmlns:a16="http://schemas.microsoft.com/office/drawing/2014/main" id="{FBBCCAC3-C291-24D2-94CB-E9430A08C237}"/>
              </a:ext>
            </a:extLst>
          </p:cNvPr>
          <p:cNvSpPr/>
          <p:nvPr/>
        </p:nvSpPr>
        <p:spPr>
          <a:xfrm flipH="1">
            <a:off x="2607558" y="241847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8" name="Parentesi graffa aperta 7">
            <a:extLst>
              <a:ext uri="{FF2B5EF4-FFF2-40B4-BE49-F238E27FC236}">
                <a16:creationId xmlns:a16="http://schemas.microsoft.com/office/drawing/2014/main" id="{F9B966B3-6E7A-6031-CD89-621AFC7EA104}"/>
              </a:ext>
            </a:extLst>
          </p:cNvPr>
          <p:cNvSpPr/>
          <p:nvPr/>
        </p:nvSpPr>
        <p:spPr>
          <a:xfrm rot="16200000">
            <a:off x="4395466" y="3127795"/>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643D0618-A491-2AB6-8B1F-29B9B52BC5F7}"/>
                  </a:ext>
                </a:extLst>
              </p:cNvPr>
              <p:cNvSpPr txBox="1"/>
              <p:nvPr/>
            </p:nvSpPr>
            <p:spPr>
              <a:xfrm>
                <a:off x="3358033" y="532770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9" name="CasellaDiTesto 8">
                <a:extLst>
                  <a:ext uri="{FF2B5EF4-FFF2-40B4-BE49-F238E27FC236}">
                    <a16:creationId xmlns:a16="http://schemas.microsoft.com/office/drawing/2014/main" id="{643D0618-A491-2AB6-8B1F-29B9B52BC5F7}"/>
                  </a:ext>
                </a:extLst>
              </p:cNvPr>
              <p:cNvSpPr txBox="1">
                <a:spLocks noRot="1" noChangeAspect="1" noMove="1" noResize="1" noEditPoints="1" noAdjustHandles="1" noChangeArrowheads="1" noChangeShapeType="1" noTextEdit="1"/>
              </p:cNvSpPr>
              <p:nvPr/>
            </p:nvSpPr>
            <p:spPr>
              <a:xfrm>
                <a:off x="3358033" y="5327704"/>
                <a:ext cx="2479614" cy="369332"/>
              </a:xfrm>
              <a:prstGeom prst="rect">
                <a:avLst/>
              </a:prstGeom>
              <a:blipFill>
                <a:blip r:embed="rId3"/>
                <a:stretch>
                  <a:fillRect b="-4918"/>
                </a:stretch>
              </a:blipFill>
            </p:spPr>
            <p:txBody>
              <a:bodyPr/>
              <a:lstStyle/>
              <a:p>
                <a:r>
                  <a:rPr lang="it-IT">
                    <a:noFill/>
                  </a:rPr>
                  <a:t> </a:t>
                </a:r>
              </a:p>
            </p:txBody>
          </p:sp>
        </mc:Fallback>
      </mc:AlternateContent>
      <p:sp>
        <p:nvSpPr>
          <p:cNvPr id="10" name="Parentesi graffa aperta 9">
            <a:extLst>
              <a:ext uri="{FF2B5EF4-FFF2-40B4-BE49-F238E27FC236}">
                <a16:creationId xmlns:a16="http://schemas.microsoft.com/office/drawing/2014/main" id="{77DE8878-63FE-C3F1-14F7-65D6D911DD0A}"/>
              </a:ext>
            </a:extLst>
          </p:cNvPr>
          <p:cNvSpPr/>
          <p:nvPr/>
        </p:nvSpPr>
        <p:spPr>
          <a:xfrm rot="10800000">
            <a:off x="6885180" y="2418473"/>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D011404-4F42-5C8B-C732-4A1A6EBA127B}"/>
                  </a:ext>
                </a:extLst>
              </p:cNvPr>
              <p:cNvSpPr txBox="1"/>
              <p:nvPr/>
            </p:nvSpPr>
            <p:spPr>
              <a:xfrm rot="16200000">
                <a:off x="6289044" y="3366773"/>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11" name="CasellaDiTesto 10">
                <a:extLst>
                  <a:ext uri="{FF2B5EF4-FFF2-40B4-BE49-F238E27FC236}">
                    <a16:creationId xmlns:a16="http://schemas.microsoft.com/office/drawing/2014/main" id="{5D011404-4F42-5C8B-C732-4A1A6EBA127B}"/>
                  </a:ext>
                </a:extLst>
              </p:cNvPr>
              <p:cNvSpPr txBox="1">
                <a:spLocks noRot="1" noChangeAspect="1" noMove="1" noResize="1" noEditPoints="1" noAdjustHandles="1" noChangeArrowheads="1" noChangeShapeType="1" noTextEdit="1"/>
              </p:cNvSpPr>
              <p:nvPr/>
            </p:nvSpPr>
            <p:spPr>
              <a:xfrm rot="16200000">
                <a:off x="6289044" y="3366773"/>
                <a:ext cx="2479614" cy="369332"/>
              </a:xfrm>
              <a:prstGeom prst="rect">
                <a:avLst/>
              </a:prstGeom>
              <a:blipFill>
                <a:blip r:embed="rId4"/>
                <a:stretch>
                  <a:fillRect r="-6667"/>
                </a:stretch>
              </a:blipFill>
            </p:spPr>
            <p:txBody>
              <a:bodyPr/>
              <a:lstStyle/>
              <a:p>
                <a:r>
                  <a:rPr lang="it-IT">
                    <a:noFill/>
                  </a:rPr>
                  <a:t> </a:t>
                </a:r>
              </a:p>
            </p:txBody>
          </p:sp>
        </mc:Fallback>
      </mc:AlternateContent>
      <p:cxnSp>
        <p:nvCxnSpPr>
          <p:cNvPr id="12" name="Connettore 2 11">
            <a:extLst>
              <a:ext uri="{FF2B5EF4-FFF2-40B4-BE49-F238E27FC236}">
                <a16:creationId xmlns:a16="http://schemas.microsoft.com/office/drawing/2014/main" id="{E9EE290C-E035-9AD6-FB4D-B823F25413B5}"/>
              </a:ext>
            </a:extLst>
          </p:cNvPr>
          <p:cNvCxnSpPr>
            <a:cxnSpLocks/>
          </p:cNvCxnSpPr>
          <p:nvPr/>
        </p:nvCxnSpPr>
        <p:spPr>
          <a:xfrm>
            <a:off x="6355075" y="2206384"/>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asellaDiTesto 12">
            <a:extLst>
              <a:ext uri="{FF2B5EF4-FFF2-40B4-BE49-F238E27FC236}">
                <a16:creationId xmlns:a16="http://schemas.microsoft.com/office/drawing/2014/main" id="{150ACC9C-55CE-B0DA-224A-99E3070A800E}"/>
              </a:ext>
            </a:extLst>
          </p:cNvPr>
          <p:cNvSpPr txBox="1"/>
          <p:nvPr/>
        </p:nvSpPr>
        <p:spPr>
          <a:xfrm>
            <a:off x="7184900" y="2073779"/>
            <a:ext cx="1172138" cy="276999"/>
          </a:xfrm>
          <a:prstGeom prst="rect">
            <a:avLst/>
          </a:prstGeom>
          <a:noFill/>
        </p:spPr>
        <p:txBody>
          <a:bodyPr wrap="square" lIns="0" tIns="0" rIns="0" bIns="0" rtlCol="0">
            <a:spAutoFit/>
          </a:bodyPr>
          <a:lstStyle/>
          <a:p>
            <a:r>
              <a:rPr lang="it-IT" dirty="0"/>
              <a:t>Stringa x</a:t>
            </a:r>
          </a:p>
        </p:txBody>
      </p:sp>
      <p:cxnSp>
        <p:nvCxnSpPr>
          <p:cNvPr id="14" name="Connettore 2 13">
            <a:extLst>
              <a:ext uri="{FF2B5EF4-FFF2-40B4-BE49-F238E27FC236}">
                <a16:creationId xmlns:a16="http://schemas.microsoft.com/office/drawing/2014/main" id="{DB6FBFC9-35C2-3073-4312-06C3434EC96E}"/>
              </a:ext>
            </a:extLst>
          </p:cNvPr>
          <p:cNvCxnSpPr>
            <a:cxnSpLocks/>
          </p:cNvCxnSpPr>
          <p:nvPr/>
        </p:nvCxnSpPr>
        <p:spPr>
          <a:xfrm>
            <a:off x="2368294" y="4712860"/>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asellaDiTesto 14">
            <a:extLst>
              <a:ext uri="{FF2B5EF4-FFF2-40B4-BE49-F238E27FC236}">
                <a16:creationId xmlns:a16="http://schemas.microsoft.com/office/drawing/2014/main" id="{03B08089-5220-5753-E43A-67597F280BF1}"/>
              </a:ext>
            </a:extLst>
          </p:cNvPr>
          <p:cNvSpPr txBox="1"/>
          <p:nvPr/>
        </p:nvSpPr>
        <p:spPr>
          <a:xfrm>
            <a:off x="2021489" y="5308217"/>
            <a:ext cx="1172138" cy="276999"/>
          </a:xfrm>
          <a:prstGeom prst="rect">
            <a:avLst/>
          </a:prstGeom>
          <a:noFill/>
        </p:spPr>
        <p:txBody>
          <a:bodyPr wrap="square" lIns="0" tIns="0" rIns="0" bIns="0" rtlCol="0">
            <a:spAutoFit/>
          </a:bodyPr>
          <a:lstStyle/>
          <a:p>
            <a:r>
              <a:rPr lang="it-IT" dirty="0"/>
              <a:t>Stringa y</a:t>
            </a:r>
          </a:p>
        </p:txBody>
      </p:sp>
      <p:sp>
        <p:nvSpPr>
          <p:cNvPr id="17" name="Rettangolo 16">
            <a:extLst>
              <a:ext uri="{FF2B5EF4-FFF2-40B4-BE49-F238E27FC236}">
                <a16:creationId xmlns:a16="http://schemas.microsoft.com/office/drawing/2014/main" id="{B170A149-9244-6247-E0E9-9F7A652C7F21}"/>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0AC48D77-7CE7-4E99-038E-1F0FD2BDBA6B}"/>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A720EB69-35E1-7384-69D9-57A0A611595F}"/>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mc:AlternateContent xmlns:mc="http://schemas.openxmlformats.org/markup-compatibility/2006" xmlns:p14="http://schemas.microsoft.com/office/powerpoint/2010/main">
        <mc:Choice Requires="p14">
          <p:contentPart p14:bwMode="auto" r:id="rId5">
            <p14:nvContentPartPr>
              <p14:cNvPr id="22" name="Input penna 21">
                <a:extLst>
                  <a:ext uri="{FF2B5EF4-FFF2-40B4-BE49-F238E27FC236}">
                    <a16:creationId xmlns:a16="http://schemas.microsoft.com/office/drawing/2014/main" id="{234E86F7-D365-7CC3-404F-E83B6A08795E}"/>
                  </a:ext>
                </a:extLst>
              </p14:cNvPr>
              <p14:cNvContentPartPr/>
              <p14:nvPr/>
            </p14:nvContentPartPr>
            <p14:xfrm>
              <a:off x="3905640" y="2967420"/>
              <a:ext cx="2258640" cy="1581840"/>
            </p14:xfrm>
          </p:contentPart>
        </mc:Choice>
        <mc:Fallback xmlns="">
          <p:pic>
            <p:nvPicPr>
              <p:cNvPr id="22" name="Input penna 21">
                <a:extLst>
                  <a:ext uri="{FF2B5EF4-FFF2-40B4-BE49-F238E27FC236}">
                    <a16:creationId xmlns:a16="http://schemas.microsoft.com/office/drawing/2014/main" id="{234E86F7-D365-7CC3-404F-E83B6A08795E}"/>
                  </a:ext>
                </a:extLst>
              </p:cNvPr>
              <p:cNvPicPr/>
              <p:nvPr/>
            </p:nvPicPr>
            <p:blipFill>
              <a:blip r:embed="rId6"/>
              <a:stretch>
                <a:fillRect/>
              </a:stretch>
            </p:blipFill>
            <p:spPr>
              <a:xfrm>
                <a:off x="3851640" y="2859780"/>
                <a:ext cx="2366280" cy="179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put penna 22">
                <a:extLst>
                  <a:ext uri="{FF2B5EF4-FFF2-40B4-BE49-F238E27FC236}">
                    <a16:creationId xmlns:a16="http://schemas.microsoft.com/office/drawing/2014/main" id="{A391265B-6675-830F-84FB-652CFAEB34A9}"/>
                  </a:ext>
                </a:extLst>
              </p14:cNvPr>
              <p14:cNvContentPartPr/>
              <p14:nvPr/>
            </p14:nvContentPartPr>
            <p14:xfrm>
              <a:off x="3352680" y="2971740"/>
              <a:ext cx="548640" cy="360"/>
            </p14:xfrm>
          </p:contentPart>
        </mc:Choice>
        <mc:Fallback xmlns="">
          <p:pic>
            <p:nvPicPr>
              <p:cNvPr id="23" name="Input penna 22">
                <a:extLst>
                  <a:ext uri="{FF2B5EF4-FFF2-40B4-BE49-F238E27FC236}">
                    <a16:creationId xmlns:a16="http://schemas.microsoft.com/office/drawing/2014/main" id="{A391265B-6675-830F-84FB-652CFAEB34A9}"/>
                  </a:ext>
                </a:extLst>
              </p:cNvPr>
              <p:cNvPicPr/>
              <p:nvPr/>
            </p:nvPicPr>
            <p:blipFill>
              <a:blip r:embed="rId8"/>
              <a:stretch>
                <a:fillRect/>
              </a:stretch>
            </p:blipFill>
            <p:spPr>
              <a:xfrm>
                <a:off x="3298680" y="2864100"/>
                <a:ext cx="656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put penna 23">
                <a:extLst>
                  <a:ext uri="{FF2B5EF4-FFF2-40B4-BE49-F238E27FC236}">
                    <a16:creationId xmlns:a16="http://schemas.microsoft.com/office/drawing/2014/main" id="{CDD2AF67-A68B-3AF9-E8AE-A3DAF03E1C82}"/>
                  </a:ext>
                </a:extLst>
              </p14:cNvPr>
              <p14:cNvContentPartPr/>
              <p14:nvPr/>
            </p14:nvContentPartPr>
            <p14:xfrm>
              <a:off x="2840656" y="2592660"/>
              <a:ext cx="534960" cy="374760"/>
            </p14:xfrm>
          </p:contentPart>
        </mc:Choice>
        <mc:Fallback xmlns="">
          <p:pic>
            <p:nvPicPr>
              <p:cNvPr id="24" name="Input penna 23">
                <a:extLst>
                  <a:ext uri="{FF2B5EF4-FFF2-40B4-BE49-F238E27FC236}">
                    <a16:creationId xmlns:a16="http://schemas.microsoft.com/office/drawing/2014/main" id="{CDD2AF67-A68B-3AF9-E8AE-A3DAF03E1C82}"/>
                  </a:ext>
                </a:extLst>
              </p:cNvPr>
              <p:cNvPicPr/>
              <p:nvPr/>
            </p:nvPicPr>
            <p:blipFill>
              <a:blip r:embed="rId10"/>
              <a:stretch>
                <a:fillRect/>
              </a:stretch>
            </p:blipFill>
            <p:spPr>
              <a:xfrm>
                <a:off x="2786656" y="2485020"/>
                <a:ext cx="642600" cy="590400"/>
              </a:xfrm>
              <a:prstGeom prst="rect">
                <a:avLst/>
              </a:prstGeom>
            </p:spPr>
          </p:pic>
        </mc:Fallback>
      </mc:AlternateContent>
    </p:spTree>
    <p:extLst>
      <p:ext uri="{BB962C8B-B14F-4D97-AF65-F5344CB8AC3E}">
        <p14:creationId xmlns:p14="http://schemas.microsoft.com/office/powerpoint/2010/main" val="408026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3591B9-3F3D-FCD3-6438-5AA133820BB2}"/>
              </a:ext>
            </a:extLst>
          </p:cNvPr>
          <p:cNvSpPr>
            <a:spLocks noGrp="1"/>
          </p:cNvSpPr>
          <p:nvPr>
            <p:ph type="title"/>
          </p:nvPr>
        </p:nvSpPr>
        <p:spPr/>
        <p:txBody>
          <a:bodyPr/>
          <a:lstStyle/>
          <a:p>
            <a:r>
              <a:rPr lang="it-IT" dirty="0"/>
              <a:t>Ricostruzione delle sequenze allineate</a:t>
            </a:r>
          </a:p>
        </p:txBody>
      </p:sp>
      <p:pic>
        <p:nvPicPr>
          <p:cNvPr id="13" name="Segnaposto contenuto 12" descr="Immagine che contiene testo, linea, diagramma, Carattere&#10;&#10;Descrizione generata automaticamente">
            <a:extLst>
              <a:ext uri="{FF2B5EF4-FFF2-40B4-BE49-F238E27FC236}">
                <a16:creationId xmlns:a16="http://schemas.microsoft.com/office/drawing/2014/main" id="{02DBAA38-E63C-E682-1A80-8652D49A2DD1}"/>
              </a:ext>
            </a:extLst>
          </p:cNvPr>
          <p:cNvPicPr>
            <a:picLocks noGrp="1" noChangeAspect="1"/>
          </p:cNvPicPr>
          <p:nvPr>
            <p:ph idx="1"/>
          </p:nvPr>
        </p:nvPicPr>
        <p:blipFill>
          <a:blip r:embed="rId3"/>
          <a:stretch>
            <a:fillRect/>
          </a:stretch>
        </p:blipFill>
        <p:spPr>
          <a:xfrm>
            <a:off x="274436" y="2667124"/>
            <a:ext cx="4356886" cy="2299467"/>
          </a:xfrm>
        </p:spPr>
      </p:pic>
      <p:sp>
        <p:nvSpPr>
          <p:cNvPr id="14" name="Segnaposto contenuto 2">
            <a:extLst>
              <a:ext uri="{FF2B5EF4-FFF2-40B4-BE49-F238E27FC236}">
                <a16:creationId xmlns:a16="http://schemas.microsoft.com/office/drawing/2014/main" id="{5BE49B62-E255-AF36-82B7-1CC9ACC1FF06}"/>
              </a:ext>
            </a:extLst>
          </p:cNvPr>
          <p:cNvSpPr txBox="1">
            <a:spLocks/>
          </p:cNvSpPr>
          <p:nvPr/>
        </p:nvSpPr>
        <p:spPr>
          <a:xfrm>
            <a:off x="5058737" y="1778508"/>
            <a:ext cx="3810827" cy="429006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«Salto» verticale: gap in x</a:t>
            </a:r>
          </a:p>
          <a:p>
            <a:r>
              <a:rPr lang="it-IT" dirty="0"/>
              <a:t>«Salto» orizzontale: gap in y</a:t>
            </a:r>
          </a:p>
          <a:p>
            <a:endParaRPr lang="it-IT" dirty="0"/>
          </a:p>
          <a:p>
            <a:r>
              <a:rPr lang="it-IT" dirty="0"/>
              <a:t>Sequenze allineate:</a:t>
            </a:r>
          </a:p>
          <a:p>
            <a:r>
              <a:rPr lang="it-IT" dirty="0"/>
              <a:t>X: AGGGC*</a:t>
            </a:r>
          </a:p>
          <a:p>
            <a:r>
              <a:rPr lang="it-IT" dirty="0"/>
              <a:t>Y: A_GG C*</a:t>
            </a:r>
          </a:p>
          <a:p>
            <a:endParaRPr lang="it-IT" dirty="0"/>
          </a:p>
          <a:p>
            <a:r>
              <a:rPr lang="it-IT" dirty="0"/>
              <a:t>Costo totale: 12</a:t>
            </a:r>
          </a:p>
        </p:txBody>
      </p:sp>
      <p:sp>
        <p:nvSpPr>
          <p:cNvPr id="15" name="Rettangolo 14">
            <a:extLst>
              <a:ext uri="{FF2B5EF4-FFF2-40B4-BE49-F238E27FC236}">
                <a16:creationId xmlns:a16="http://schemas.microsoft.com/office/drawing/2014/main" id="{330F4939-0C21-90DB-0F73-45B85F3F7345}"/>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58DAC269-6829-ECF9-75B2-814A288FF3EA}"/>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p:sp>
        <p:nvSpPr>
          <p:cNvPr id="17" name="Rettangolo 16">
            <a:extLst>
              <a:ext uri="{FF2B5EF4-FFF2-40B4-BE49-F238E27FC236}">
                <a16:creationId xmlns:a16="http://schemas.microsoft.com/office/drawing/2014/main" id="{91C467A5-720B-1EAB-FC61-3185DBB15E2E}"/>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6999231B-9D82-F579-BAC4-751A32C96BAB}"/>
                  </a:ext>
                </a:extLst>
              </p:cNvPr>
              <p:cNvSpPr txBox="1"/>
              <p:nvPr/>
            </p:nvSpPr>
            <p:spPr>
              <a:xfrm>
                <a:off x="472602" y="5562338"/>
                <a:ext cx="2381944" cy="369332"/>
              </a:xfrm>
              <a:prstGeom prst="rect">
                <a:avLst/>
              </a:prstGeom>
              <a:noFill/>
            </p:spPr>
            <p:txBody>
              <a:bodyPr wrap="square" rtlCol="0">
                <a:spAutoFit/>
              </a:bodyPr>
              <a:lstStyle/>
              <a:p>
                <a:r>
                  <a:rPr lang="it-IT" b="0" dirty="0"/>
                  <a:t>Complessità: </a:t>
                </a:r>
                <a14:m>
                  <m:oMath xmlns:m="http://schemas.openxmlformats.org/officeDocument/2006/math">
                    <m:r>
                      <a:rPr lang="it-IT" b="0" i="1" smtClean="0">
                        <a:latin typeface="Cambria Math" panose="02040503050406030204" pitchFamily="18" charset="0"/>
                      </a:rPr>
                      <m:t>𝑂</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oMath>
                </a14:m>
                <a:endParaRPr lang="it-IT" dirty="0"/>
              </a:p>
            </p:txBody>
          </p:sp>
        </mc:Choice>
        <mc:Fallback>
          <p:sp>
            <p:nvSpPr>
              <p:cNvPr id="5" name="CasellaDiTesto 4">
                <a:extLst>
                  <a:ext uri="{FF2B5EF4-FFF2-40B4-BE49-F238E27FC236}">
                    <a16:creationId xmlns:a16="http://schemas.microsoft.com/office/drawing/2014/main" id="{6999231B-9D82-F579-BAC4-751A32C96BAB}"/>
                  </a:ext>
                </a:extLst>
              </p:cNvPr>
              <p:cNvSpPr txBox="1">
                <a:spLocks noRot="1" noChangeAspect="1" noMove="1" noResize="1" noEditPoints="1" noAdjustHandles="1" noChangeArrowheads="1" noChangeShapeType="1" noTextEdit="1"/>
              </p:cNvSpPr>
              <p:nvPr/>
            </p:nvSpPr>
            <p:spPr>
              <a:xfrm>
                <a:off x="472602" y="5562338"/>
                <a:ext cx="2381944" cy="369332"/>
              </a:xfrm>
              <a:prstGeom prst="rect">
                <a:avLst/>
              </a:prstGeom>
              <a:blipFill>
                <a:blip r:embed="rId4"/>
                <a:stretch>
                  <a:fillRect l="-2308" t="-8197" b="-24590"/>
                </a:stretch>
              </a:blipFill>
            </p:spPr>
            <p:txBody>
              <a:bodyPr/>
              <a:lstStyle/>
              <a:p>
                <a:r>
                  <a:rPr lang="it-IT">
                    <a:noFill/>
                  </a:rPr>
                  <a:t> </a:t>
                </a:r>
              </a:p>
            </p:txBody>
          </p:sp>
        </mc:Fallback>
      </mc:AlternateContent>
    </p:spTree>
    <p:extLst>
      <p:ext uri="{BB962C8B-B14F-4D97-AF65-F5344CB8AC3E}">
        <p14:creationId xmlns:p14="http://schemas.microsoft.com/office/powerpoint/2010/main" val="20453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BE13-47A3-1E0F-BABC-286DE0DC3097}"/>
              </a:ext>
            </a:extLst>
          </p:cNvPr>
          <p:cNvSpPr>
            <a:spLocks noGrp="1"/>
          </p:cNvSpPr>
          <p:nvPr>
            <p:ph type="title"/>
          </p:nvPr>
        </p:nvSpPr>
        <p:spPr/>
        <p:txBody>
          <a:bodyPr/>
          <a:lstStyle/>
          <a:p>
            <a:r>
              <a:rPr lang="it-IT" dirty="0"/>
              <a:t>Stringhe con allineamento a costo massimo</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D3435E1-D7D3-3FEE-D1EB-86376A5E6712}"/>
                  </a:ext>
                </a:extLst>
              </p:cNvPr>
              <p:cNvSpPr>
                <a:spLocks noGrp="1"/>
              </p:cNvSpPr>
              <p:nvPr>
                <p:ph idx="1"/>
              </p:nvPr>
            </p:nvSpPr>
            <p:spPr>
              <a:xfrm>
                <a:off x="417179" y="1340427"/>
                <a:ext cx="8323726" cy="4831773"/>
              </a:xfrm>
            </p:spPr>
            <p:txBody>
              <a:bodyPr>
                <a:noAutofit/>
              </a:bodyPr>
              <a:lstStyle/>
              <a:p>
                <a:r>
                  <a:rPr lang="it-IT" sz="2000" dirty="0"/>
                  <a:t>Input: lunghezze delle stringhe da trovare m e n, costi di gap e mismatch</a:t>
                </a:r>
              </a:p>
              <a:p>
                <a:endParaRPr lang="it-IT" sz="2000" dirty="0"/>
              </a:p>
              <a:p>
                <a:r>
                  <a:rPr lang="it-IT" sz="2000" dirty="0"/>
                  <a:t>Idea: </a:t>
                </a:r>
                <a:r>
                  <a:rPr lang="it-IT" sz="2000" dirty="0" err="1"/>
                  <a:t>bruteforcing</a:t>
                </a:r>
                <a:r>
                  <a:rPr lang="it-IT" sz="2000" dirty="0"/>
                  <a:t> su sequenze di DNA con almeno una occorrenza di ogni base azotata per trovare pattern tra le coppie a massima distanza.</a:t>
                </a:r>
              </a:p>
              <a:p>
                <a:endParaRPr lang="it-IT" sz="2000" dirty="0"/>
              </a:p>
              <a:p>
                <a:r>
                  <a:rPr lang="it-IT" sz="2000" dirty="0"/>
                  <a:t>Per ogni sequenza di DNA ci può essere più di una sequenza per cui l’allineamento delle due è a costo massimo.</a:t>
                </a:r>
              </a:p>
              <a:p>
                <a:endParaRPr lang="it-IT" sz="2000" dirty="0"/>
              </a:p>
              <a:p>
                <a:r>
                  <a:rPr lang="it-IT" sz="2000" dirty="0"/>
                  <a:t>Una di queste coppie è la seguente:</a:t>
                </a:r>
              </a:p>
              <a:p>
                <a:endParaRPr lang="it-IT" sz="2000" dirty="0"/>
              </a:p>
              <a:p>
                <a:r>
                  <a:rPr lang="it-IT" sz="2000" dirty="0"/>
                  <a:t>X: GTAC</a:t>
                </a:r>
                <a14:m>
                  <m:oMath xmlns:m="http://schemas.openxmlformats.org/officeDocument/2006/math">
                    <m:sSup>
                      <m:sSupPr>
                        <m:ctrlPr>
                          <a:rPr lang="it-IT" sz="2000" i="1" smtClean="0">
                            <a:latin typeface="Cambria Math" panose="02040503050406030204" pitchFamily="18" charset="0"/>
                          </a:rPr>
                        </m:ctrlPr>
                      </m:sSupPr>
                      <m:e>
                        <m:r>
                          <m:rPr>
                            <m:nor/>
                          </m:rPr>
                          <a:rPr lang="it-IT" sz="2000" b="0" i="0" smtClean="0">
                            <a:latin typeface="Cambria Math" panose="02040503050406030204" pitchFamily="18" charset="0"/>
                          </a:rPr>
                          <m:t>(</m:t>
                        </m:r>
                        <m:r>
                          <m:rPr>
                            <m:nor/>
                          </m:rPr>
                          <a:rPr lang="it-IT" sz="2000" b="0" i="0" smtClean="0">
                            <a:latin typeface="Cambria Math" panose="02040503050406030204" pitchFamily="18" charset="0"/>
                          </a:rPr>
                          <m:t>C</m:t>
                        </m:r>
                        <m:r>
                          <a:rPr lang="it-IT" sz="2000" b="0" i="1" smtClean="0">
                            <a:latin typeface="Cambria Math" panose="02040503050406030204" pitchFamily="18" charset="0"/>
                          </a:rPr>
                          <m:t>)</m:t>
                        </m:r>
                      </m:e>
                      <m:sup>
                        <m:r>
                          <a:rPr lang="it-IT" sz="2000" b="0" i="1" smtClean="0">
                            <a:latin typeface="Cambria Math" panose="02040503050406030204" pitchFamily="18" charset="0"/>
                          </a:rPr>
                          <m:t>𝑛</m:t>
                        </m:r>
                        <m:r>
                          <a:rPr lang="it-IT" sz="2000" b="0" i="1" smtClean="0">
                            <a:latin typeface="Cambria Math" panose="02040503050406030204" pitchFamily="18" charset="0"/>
                          </a:rPr>
                          <m:t>−4</m:t>
                        </m:r>
                      </m:sup>
                    </m:sSup>
                  </m:oMath>
                </a14:m>
                <a:endParaRPr lang="it-IT" sz="2000" dirty="0"/>
              </a:p>
              <a:p>
                <a:r>
                  <a:rPr lang="it-IT" sz="2000" dirty="0"/>
                  <a:t>Y: TACG</a:t>
                </a:r>
                <a14:m>
                  <m:oMath xmlns:m="http://schemas.openxmlformats.org/officeDocument/2006/math">
                    <m:sSup>
                      <m:sSupPr>
                        <m:ctrlPr>
                          <a:rPr lang="it-IT" sz="2000" i="1" smtClean="0">
                            <a:latin typeface="Cambria Math" panose="02040503050406030204" pitchFamily="18" charset="0"/>
                          </a:rPr>
                        </m:ctrlPr>
                      </m:sSupPr>
                      <m:e>
                        <m:r>
                          <m:rPr>
                            <m:nor/>
                          </m:rPr>
                          <a:rPr lang="it-IT" sz="2000" b="0" i="0" smtClean="0">
                            <a:latin typeface="Cambria Math" panose="02040503050406030204" pitchFamily="18" charset="0"/>
                          </a:rPr>
                          <m:t>(</m:t>
                        </m:r>
                        <m:r>
                          <m:rPr>
                            <m:nor/>
                          </m:rPr>
                          <a:rPr lang="it-IT" sz="2000" b="0" i="0" smtClean="0">
                            <a:latin typeface="Cambria Math" panose="02040503050406030204" pitchFamily="18" charset="0"/>
                          </a:rPr>
                          <m:t>G</m:t>
                        </m:r>
                        <m:r>
                          <m:rPr>
                            <m:nor/>
                          </m:rPr>
                          <a:rPr lang="it-IT" sz="2000" b="0" i="0" smtClean="0">
                            <a:latin typeface="Cambria Math" panose="02040503050406030204" pitchFamily="18" charset="0"/>
                          </a:rPr>
                          <m:t>)</m:t>
                        </m:r>
                      </m:e>
                      <m:sup>
                        <m:r>
                          <a:rPr lang="it-IT" sz="2000" b="0" i="1" smtClean="0">
                            <a:latin typeface="Cambria Math" panose="02040503050406030204" pitchFamily="18" charset="0"/>
                          </a:rPr>
                          <m:t>𝑚</m:t>
                        </m:r>
                        <m:r>
                          <a:rPr lang="it-IT" sz="2000" b="0" i="1" smtClean="0">
                            <a:latin typeface="Cambria Math" panose="02040503050406030204" pitchFamily="18" charset="0"/>
                          </a:rPr>
                          <m:t>−4</m:t>
                        </m:r>
                      </m:sup>
                    </m:sSup>
                  </m:oMath>
                </a14:m>
                <a:r>
                  <a:rPr lang="it-IT" sz="2000" dirty="0"/>
                  <a:t>								</a:t>
                </a:r>
              </a:p>
            </p:txBody>
          </p:sp>
        </mc:Choice>
        <mc:Fallback>
          <p:sp>
            <p:nvSpPr>
              <p:cNvPr id="3" name="Segnaposto contenuto 2">
                <a:extLst>
                  <a:ext uri="{FF2B5EF4-FFF2-40B4-BE49-F238E27FC236}">
                    <a16:creationId xmlns:a16="http://schemas.microsoft.com/office/drawing/2014/main" id="{CD3435E1-D7D3-3FEE-D1EB-86376A5E6712}"/>
                  </a:ext>
                </a:extLst>
              </p:cNvPr>
              <p:cNvSpPr>
                <a:spLocks noGrp="1" noRot="1" noChangeAspect="1" noMove="1" noResize="1" noEditPoints="1" noAdjustHandles="1" noChangeArrowheads="1" noChangeShapeType="1" noTextEdit="1"/>
              </p:cNvSpPr>
              <p:nvPr>
                <p:ph idx="1"/>
              </p:nvPr>
            </p:nvSpPr>
            <p:spPr>
              <a:xfrm>
                <a:off x="417179" y="1340427"/>
                <a:ext cx="8323726" cy="4831773"/>
              </a:xfrm>
              <a:blipFill>
                <a:blip r:embed="rId3"/>
                <a:stretch>
                  <a:fillRect l="-732" t="-631"/>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FE7AC66E-B3C9-BB32-6CD1-6CEA4CAB5CA9}"/>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B461B66C-0255-4414-0339-A3479D0761E1}"/>
                  </a:ext>
                </a:extLst>
              </p:cNvPr>
              <p:cNvSpPr txBox="1"/>
              <p:nvPr/>
            </p:nvSpPr>
            <p:spPr>
              <a:xfrm>
                <a:off x="5169293" y="5515124"/>
                <a:ext cx="2827493" cy="369332"/>
              </a:xfrm>
              <a:prstGeom prst="rect">
                <a:avLst/>
              </a:prstGeom>
              <a:noFill/>
            </p:spPr>
            <p:txBody>
              <a:bodyPr wrap="square" rtlCol="0">
                <a:spAutoFit/>
              </a:bodyPr>
              <a:lstStyle/>
              <a:p>
                <a:r>
                  <a:rPr lang="it-IT" b="0" dirty="0"/>
                  <a:t>Complessità: </a:t>
                </a:r>
                <a14:m>
                  <m:oMath xmlns:m="http://schemas.openxmlformats.org/officeDocument/2006/math">
                    <m:r>
                      <a:rPr lang="it-IT" b="0" i="1" smtClean="0">
                        <a:latin typeface="Cambria Math" panose="02040503050406030204" pitchFamily="18" charset="0"/>
                      </a:rPr>
                      <m:t>𝑂</m:t>
                    </m:r>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max</m:t>
                        </m:r>
                      </m:fName>
                      <m:e>
                        <m:d>
                          <m:dPr>
                            <m:ctrlPr>
                              <a:rPr lang="it-IT" b="0" i="1" smtClean="0">
                                <a:latin typeface="Cambria Math" panose="02040503050406030204" pitchFamily="18" charset="0"/>
                              </a:rPr>
                            </m:ctrlPr>
                          </m:dPr>
                          <m:e>
                            <m:r>
                              <a:rPr lang="it-IT" b="0" i="1" smtClean="0">
                                <a:latin typeface="Cambria Math" panose="02040503050406030204" pitchFamily="18" charset="0"/>
                              </a:rPr>
                              <m:t>𝑛</m:t>
                            </m:r>
                            <m:r>
                              <a:rPr lang="it-IT" b="0" i="1" smtClean="0">
                                <a:latin typeface="Cambria Math" panose="02040503050406030204" pitchFamily="18" charset="0"/>
                              </a:rPr>
                              <m:t>,</m:t>
                            </m:r>
                            <m:r>
                              <a:rPr lang="it-IT" b="0" i="1" smtClean="0">
                                <a:latin typeface="Cambria Math" panose="02040503050406030204" pitchFamily="18" charset="0"/>
                              </a:rPr>
                              <m:t>𝑚</m:t>
                            </m:r>
                          </m:e>
                        </m:d>
                      </m:e>
                    </m:func>
                    <m:r>
                      <a:rPr lang="it-IT" b="0" i="1" smtClean="0">
                        <a:latin typeface="Cambria Math" panose="02040503050406030204" pitchFamily="18" charset="0"/>
                      </a:rPr>
                      <m:t>)</m:t>
                    </m:r>
                  </m:oMath>
                </a14:m>
                <a:endParaRPr lang="it-IT" dirty="0"/>
              </a:p>
            </p:txBody>
          </p:sp>
        </mc:Choice>
        <mc:Fallback>
          <p:sp>
            <p:nvSpPr>
              <p:cNvPr id="5" name="CasellaDiTesto 4">
                <a:extLst>
                  <a:ext uri="{FF2B5EF4-FFF2-40B4-BE49-F238E27FC236}">
                    <a16:creationId xmlns:a16="http://schemas.microsoft.com/office/drawing/2014/main" id="{B461B66C-0255-4414-0339-A3479D0761E1}"/>
                  </a:ext>
                </a:extLst>
              </p:cNvPr>
              <p:cNvSpPr txBox="1">
                <a:spLocks noRot="1" noChangeAspect="1" noMove="1" noResize="1" noEditPoints="1" noAdjustHandles="1" noChangeArrowheads="1" noChangeShapeType="1" noTextEdit="1"/>
              </p:cNvSpPr>
              <p:nvPr/>
            </p:nvSpPr>
            <p:spPr>
              <a:xfrm>
                <a:off x="5169293" y="5515124"/>
                <a:ext cx="2827493" cy="369332"/>
              </a:xfrm>
              <a:prstGeom prst="rect">
                <a:avLst/>
              </a:prstGeom>
              <a:blipFill>
                <a:blip r:embed="rId4"/>
                <a:stretch>
                  <a:fillRect l="-1940" t="-10000" b="-26667"/>
                </a:stretch>
              </a:blipFill>
            </p:spPr>
            <p:txBody>
              <a:bodyPr/>
              <a:lstStyle/>
              <a:p>
                <a:r>
                  <a:rPr lang="it-IT">
                    <a:noFill/>
                  </a:rPr>
                  <a:t> </a:t>
                </a:r>
              </a:p>
            </p:txBody>
          </p:sp>
        </mc:Fallback>
      </mc:AlternateContent>
    </p:spTree>
    <p:extLst>
      <p:ext uri="{BB962C8B-B14F-4D97-AF65-F5344CB8AC3E}">
        <p14:creationId xmlns:p14="http://schemas.microsoft.com/office/powerpoint/2010/main" val="412356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BE13-47A3-1E0F-BABC-286DE0DC3097}"/>
              </a:ext>
            </a:extLst>
          </p:cNvPr>
          <p:cNvSpPr>
            <a:spLocks noGrp="1"/>
          </p:cNvSpPr>
          <p:nvPr>
            <p:ph type="title"/>
          </p:nvPr>
        </p:nvSpPr>
        <p:spPr/>
        <p:txBody>
          <a:bodyPr/>
          <a:lstStyle/>
          <a:p>
            <a:r>
              <a:rPr lang="it-IT" dirty="0"/>
              <a:t>Stringhe con allineamento a costo massimo: Caso n = m</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D3435E1-D7D3-3FEE-D1EB-86376A5E6712}"/>
                  </a:ext>
                </a:extLst>
              </p:cNvPr>
              <p:cNvSpPr>
                <a:spLocks noGrp="1"/>
              </p:cNvSpPr>
              <p:nvPr>
                <p:ph idx="1"/>
              </p:nvPr>
            </p:nvSpPr>
            <p:spPr>
              <a:xfrm>
                <a:off x="188577" y="1340427"/>
                <a:ext cx="8323726" cy="4831773"/>
              </a:xfrm>
            </p:spPr>
            <p:txBody>
              <a:bodyPr>
                <a:noAutofit/>
              </a:bodyPr>
              <a:lstStyle/>
              <a:p>
                <a:r>
                  <a:rPr lang="it-IT" sz="1600" dirty="0"/>
                  <a:t>X: GTAC</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C</m:t>
                        </m:r>
                        <m:r>
                          <a:rPr lang="it-IT" sz="1600" b="0" i="1" smtClean="0">
                            <a:latin typeface="Cambria Math" panose="02040503050406030204" pitchFamily="18" charset="0"/>
                          </a:rPr>
                          <m:t>)</m:t>
                        </m:r>
                      </m:e>
                      <m:sup>
                        <m:r>
                          <a:rPr lang="it-IT" sz="1600" b="0" i="1" smtClean="0">
                            <a:latin typeface="Cambria Math" panose="02040503050406030204" pitchFamily="18" charset="0"/>
                          </a:rPr>
                          <m:t>𝑛</m:t>
                        </m:r>
                        <m:r>
                          <a:rPr lang="it-IT" sz="1600" b="0" i="1" smtClean="0">
                            <a:latin typeface="Cambria Math" panose="02040503050406030204" pitchFamily="18" charset="0"/>
                          </a:rPr>
                          <m:t>−4</m:t>
                        </m:r>
                      </m:sup>
                    </m:sSup>
                  </m:oMath>
                </a14:m>
                <a:endParaRPr lang="it-IT" sz="1600" dirty="0"/>
              </a:p>
              <a:p>
                <a:r>
                  <a:rPr lang="it-IT" sz="1600" dirty="0"/>
                  <a:t>Y: TACG</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G</m:t>
                        </m:r>
                        <m:r>
                          <m:rPr>
                            <m:nor/>
                          </m:rPr>
                          <a:rPr lang="it-IT" sz="1600" b="0" i="0" smtClean="0">
                            <a:latin typeface="Cambria Math" panose="02040503050406030204" pitchFamily="18" charset="0"/>
                          </a:rPr>
                          <m:t>)</m:t>
                        </m:r>
                      </m:e>
                      <m:sup>
                        <m:r>
                          <a:rPr lang="it-IT" sz="1600" b="0" i="1" smtClean="0">
                            <a:latin typeface="Cambria Math" panose="02040503050406030204" pitchFamily="18" charset="0"/>
                          </a:rPr>
                          <m:t>𝑚</m:t>
                        </m:r>
                        <m:r>
                          <a:rPr lang="it-IT" sz="1600" b="0" i="1" smtClean="0">
                            <a:latin typeface="Cambria Math" panose="02040503050406030204" pitchFamily="18" charset="0"/>
                          </a:rPr>
                          <m:t>−4</m:t>
                        </m:r>
                      </m:sup>
                    </m:sSup>
                  </m:oMath>
                </a14:m>
                <a:endParaRPr lang="it-IT" sz="1600" b="0" dirty="0"/>
              </a:p>
              <a:p>
                <a:r>
                  <a:rPr lang="it-IT" sz="1600" dirty="0">
                    <a:solidFill>
                      <a:srgbClr val="00B050"/>
                    </a:solidFill>
                  </a:rPr>
                  <a:t># = Gap</a:t>
                </a:r>
              </a:p>
              <a:p>
                <a:r>
                  <a:rPr lang="it-IT" sz="1600" dirty="0">
                    <a:solidFill>
                      <a:srgbClr val="0070C0"/>
                    </a:solidFill>
                  </a:rPr>
                  <a:t>M = Mismatch</a:t>
                </a:r>
              </a:p>
              <a:p>
                <a:r>
                  <a:rPr lang="it-IT" sz="1600" dirty="0">
                    <a:solidFill>
                      <a:srgbClr val="FF0000"/>
                    </a:solidFill>
                  </a:rPr>
                  <a:t>&amp; = MATCH !!</a:t>
                </a:r>
              </a:p>
            </p:txBody>
          </p:sp>
        </mc:Choice>
        <mc:Fallback>
          <p:sp>
            <p:nvSpPr>
              <p:cNvPr id="3" name="Segnaposto contenuto 2">
                <a:extLst>
                  <a:ext uri="{FF2B5EF4-FFF2-40B4-BE49-F238E27FC236}">
                    <a16:creationId xmlns:a16="http://schemas.microsoft.com/office/drawing/2014/main" id="{CD3435E1-D7D3-3FEE-D1EB-86376A5E6712}"/>
                  </a:ext>
                </a:extLst>
              </p:cNvPr>
              <p:cNvSpPr>
                <a:spLocks noGrp="1" noRot="1" noChangeAspect="1" noMove="1" noResize="1" noEditPoints="1" noAdjustHandles="1" noChangeArrowheads="1" noChangeShapeType="1" noTextEdit="1"/>
              </p:cNvSpPr>
              <p:nvPr>
                <p:ph idx="1"/>
              </p:nvPr>
            </p:nvSpPr>
            <p:spPr>
              <a:xfrm>
                <a:off x="188577" y="1340427"/>
                <a:ext cx="8323726" cy="4831773"/>
              </a:xfrm>
              <a:blipFill>
                <a:blip r:embed="rId3"/>
                <a:stretch>
                  <a:fillRect l="-440" t="-378"/>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9B015528-F1D5-0E11-4B90-18DB937D7B58}"/>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Parentesi quadra chiusa 6">
            <a:extLst>
              <a:ext uri="{FF2B5EF4-FFF2-40B4-BE49-F238E27FC236}">
                <a16:creationId xmlns:a16="http://schemas.microsoft.com/office/drawing/2014/main" id="{6D7135BE-F281-32E7-38BD-9F9EADC1CCBC}"/>
              </a:ext>
            </a:extLst>
          </p:cNvPr>
          <p:cNvSpPr/>
          <p:nvPr/>
        </p:nvSpPr>
        <p:spPr>
          <a:xfrm>
            <a:off x="5817084"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CDD7C7AE-1C00-32B7-97B3-1F0F12C9D33B}"/>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p:sp>
            <p:nvSpPr>
              <p:cNvPr id="8" name="CasellaDiTesto 7">
                <a:extLst>
                  <a:ext uri="{FF2B5EF4-FFF2-40B4-BE49-F238E27FC236}">
                    <a16:creationId xmlns:a16="http://schemas.microsoft.com/office/drawing/2014/main" id="{CDD7C7AE-1C00-32B7-97B3-1F0F12C9D33B}"/>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4"/>
                <a:stretch>
                  <a:fillRect/>
                </a:stretch>
              </a:blipFill>
            </p:spPr>
            <p:txBody>
              <a:bodyPr/>
              <a:lstStyle/>
              <a:p>
                <a:r>
                  <a:rPr lang="it-IT">
                    <a:noFill/>
                  </a:rPr>
                  <a:t> </a:t>
                </a:r>
              </a:p>
            </p:txBody>
          </p:sp>
        </mc:Fallback>
      </mc:AlternateContent>
      <p:sp>
        <p:nvSpPr>
          <p:cNvPr id="9" name="Parentesi quadra chiusa 8">
            <a:extLst>
              <a:ext uri="{FF2B5EF4-FFF2-40B4-BE49-F238E27FC236}">
                <a16:creationId xmlns:a16="http://schemas.microsoft.com/office/drawing/2014/main" id="{599DB2ED-B95D-9DBA-3D80-E1A696405143}"/>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0" name="Parentesi graffa aperta 9">
            <a:extLst>
              <a:ext uri="{FF2B5EF4-FFF2-40B4-BE49-F238E27FC236}">
                <a16:creationId xmlns:a16="http://schemas.microsoft.com/office/drawing/2014/main" id="{88FE84BB-D90F-B882-78D1-13B54103A66A}"/>
              </a:ext>
            </a:extLst>
          </p:cNvPr>
          <p:cNvSpPr/>
          <p:nvPr/>
        </p:nvSpPr>
        <p:spPr>
          <a:xfrm rot="16200000">
            <a:off x="4129695" y="3122626"/>
            <a:ext cx="369333" cy="3413603"/>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A650E534-ED3E-81D5-E35D-E7B982EDB4F8}"/>
                  </a:ext>
                </a:extLst>
              </p:cNvPr>
              <p:cNvSpPr txBox="1"/>
              <p:nvPr/>
            </p:nvSpPr>
            <p:spPr>
              <a:xfrm>
                <a:off x="3110633"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p:sp>
            <p:nvSpPr>
              <p:cNvPr id="11" name="CasellaDiTesto 10">
                <a:extLst>
                  <a:ext uri="{FF2B5EF4-FFF2-40B4-BE49-F238E27FC236}">
                    <a16:creationId xmlns:a16="http://schemas.microsoft.com/office/drawing/2014/main" id="{A650E534-ED3E-81D5-E35D-E7B982EDB4F8}"/>
                  </a:ext>
                </a:extLst>
              </p:cNvPr>
              <p:cNvSpPr txBox="1">
                <a:spLocks noRot="1" noChangeAspect="1" noMove="1" noResize="1" noEditPoints="1" noAdjustHandles="1" noChangeArrowheads="1" noChangeShapeType="1" noTextEdit="1"/>
              </p:cNvSpPr>
              <p:nvPr/>
            </p:nvSpPr>
            <p:spPr>
              <a:xfrm>
                <a:off x="3110633" y="5126375"/>
                <a:ext cx="2479614" cy="369332"/>
              </a:xfrm>
              <a:prstGeom prst="rect">
                <a:avLst/>
              </a:prstGeom>
              <a:blipFill>
                <a:blip r:embed="rId5"/>
                <a:stretch>
                  <a:fillRect b="-4918"/>
                </a:stretch>
              </a:blipFill>
            </p:spPr>
            <p:txBody>
              <a:bodyPr/>
              <a:lstStyle/>
              <a:p>
                <a:r>
                  <a:rPr lang="it-IT">
                    <a:noFill/>
                  </a:rPr>
                  <a:t> </a:t>
                </a:r>
              </a:p>
            </p:txBody>
          </p:sp>
        </mc:Fallback>
      </mc:AlternateContent>
      <p:sp>
        <p:nvSpPr>
          <p:cNvPr id="12" name="Parentesi graffa aperta 11">
            <a:extLst>
              <a:ext uri="{FF2B5EF4-FFF2-40B4-BE49-F238E27FC236}">
                <a16:creationId xmlns:a16="http://schemas.microsoft.com/office/drawing/2014/main" id="{A2A7A5CF-7E78-7F4A-3D53-176DBF386545}"/>
              </a:ext>
            </a:extLst>
          </p:cNvPr>
          <p:cNvSpPr/>
          <p:nvPr/>
        </p:nvSpPr>
        <p:spPr>
          <a:xfrm rot="10800000">
            <a:off x="6280408" y="2212060"/>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7D595EEF-DE19-F057-EF87-D2E79DC33A47}"/>
                  </a:ext>
                </a:extLst>
              </p:cNvPr>
              <p:cNvSpPr txBox="1"/>
              <p:nvPr/>
            </p:nvSpPr>
            <p:spPr>
              <a:xfrm rot="16200000">
                <a:off x="5684272" y="3160360"/>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p:sp>
            <p:nvSpPr>
              <p:cNvPr id="13" name="CasellaDiTesto 12">
                <a:extLst>
                  <a:ext uri="{FF2B5EF4-FFF2-40B4-BE49-F238E27FC236}">
                    <a16:creationId xmlns:a16="http://schemas.microsoft.com/office/drawing/2014/main" id="{7D595EEF-DE19-F057-EF87-D2E79DC33A47}"/>
                  </a:ext>
                </a:extLst>
              </p:cNvPr>
              <p:cNvSpPr txBox="1">
                <a:spLocks noRot="1" noChangeAspect="1" noMove="1" noResize="1" noEditPoints="1" noAdjustHandles="1" noChangeArrowheads="1" noChangeShapeType="1" noTextEdit="1"/>
              </p:cNvSpPr>
              <p:nvPr/>
            </p:nvSpPr>
            <p:spPr>
              <a:xfrm rot="16200000">
                <a:off x="5684272" y="3160360"/>
                <a:ext cx="2479614" cy="369332"/>
              </a:xfrm>
              <a:prstGeom prst="rect">
                <a:avLst/>
              </a:prstGeom>
              <a:blipFill>
                <a:blip r:embed="rId6"/>
                <a:stretch>
                  <a:fillRect r="-6667"/>
                </a:stretch>
              </a:blipFill>
            </p:spPr>
            <p:txBody>
              <a:bodyPr/>
              <a:lstStyle/>
              <a:p>
                <a:r>
                  <a:rPr lang="it-IT">
                    <a:noFill/>
                  </a:rPr>
                  <a:t> </a:t>
                </a:r>
              </a:p>
            </p:txBody>
          </p:sp>
        </mc:Fallback>
      </mc:AlternateContent>
      <p:graphicFrame>
        <p:nvGraphicFramePr>
          <p:cNvPr id="24" name="Tabella 23">
            <a:extLst>
              <a:ext uri="{FF2B5EF4-FFF2-40B4-BE49-F238E27FC236}">
                <a16:creationId xmlns:a16="http://schemas.microsoft.com/office/drawing/2014/main" id="{AA094695-305D-D959-A7D9-7A2146A958D6}"/>
              </a:ext>
            </a:extLst>
          </p:cNvPr>
          <p:cNvGraphicFramePr>
            <a:graphicFrameLocks noGrp="1"/>
          </p:cNvGraphicFramePr>
          <p:nvPr>
            <p:extLst>
              <p:ext uri="{D42A27DB-BD31-4B8C-83A1-F6EECF244321}">
                <p14:modId xmlns:p14="http://schemas.microsoft.com/office/powerpoint/2010/main" val="2326141149"/>
              </p:ext>
            </p:extLst>
          </p:nvPr>
        </p:nvGraphicFramePr>
        <p:xfrm>
          <a:off x="2112258" y="1839529"/>
          <a:ext cx="3875816" cy="2595880"/>
        </p:xfrm>
        <a:graphic>
          <a:graphicData uri="http://schemas.openxmlformats.org/drawingml/2006/table">
            <a:tbl>
              <a:tblPr firstRow="1" bandRow="1">
                <a:tableStyleId>{2D5ABB26-0587-4C30-8999-92F81FD0307C}</a:tableStyleId>
              </a:tblPr>
              <a:tblGrid>
                <a:gridCol w="553688">
                  <a:extLst>
                    <a:ext uri="{9D8B030D-6E8A-4147-A177-3AD203B41FA5}">
                      <a16:colId xmlns:a16="http://schemas.microsoft.com/office/drawing/2014/main" val="3501123619"/>
                    </a:ext>
                  </a:extLst>
                </a:gridCol>
                <a:gridCol w="553688">
                  <a:extLst>
                    <a:ext uri="{9D8B030D-6E8A-4147-A177-3AD203B41FA5}">
                      <a16:colId xmlns:a16="http://schemas.microsoft.com/office/drawing/2014/main" val="1602255233"/>
                    </a:ext>
                  </a:extLst>
                </a:gridCol>
                <a:gridCol w="553688">
                  <a:extLst>
                    <a:ext uri="{9D8B030D-6E8A-4147-A177-3AD203B41FA5}">
                      <a16:colId xmlns:a16="http://schemas.microsoft.com/office/drawing/2014/main" val="3760228144"/>
                    </a:ext>
                  </a:extLst>
                </a:gridCol>
                <a:gridCol w="553688">
                  <a:extLst>
                    <a:ext uri="{9D8B030D-6E8A-4147-A177-3AD203B41FA5}">
                      <a16:colId xmlns:a16="http://schemas.microsoft.com/office/drawing/2014/main" val="179470739"/>
                    </a:ext>
                  </a:extLst>
                </a:gridCol>
                <a:gridCol w="553688">
                  <a:extLst>
                    <a:ext uri="{9D8B030D-6E8A-4147-A177-3AD203B41FA5}">
                      <a16:colId xmlns:a16="http://schemas.microsoft.com/office/drawing/2014/main" val="680044001"/>
                    </a:ext>
                  </a:extLst>
                </a:gridCol>
                <a:gridCol w="553688">
                  <a:extLst>
                    <a:ext uri="{9D8B030D-6E8A-4147-A177-3AD203B41FA5}">
                      <a16:colId xmlns:a16="http://schemas.microsoft.com/office/drawing/2014/main" val="2843389379"/>
                    </a:ext>
                  </a:extLst>
                </a:gridCol>
                <a:gridCol w="553688">
                  <a:extLst>
                    <a:ext uri="{9D8B030D-6E8A-4147-A177-3AD203B41FA5}">
                      <a16:colId xmlns:a16="http://schemas.microsoft.com/office/drawing/2014/main" val="2763638950"/>
                    </a:ext>
                  </a:extLst>
                </a:gridCol>
              </a:tblGrid>
              <a:tr h="370840">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T</a:t>
                      </a:r>
                    </a:p>
                  </a:txBody>
                  <a:tcPr/>
                </a:tc>
                <a:tc>
                  <a:txBody>
                    <a:bodyPr/>
                    <a:lstStyle/>
                    <a:p>
                      <a:pPr algn="ctr"/>
                      <a:r>
                        <a:rPr lang="it-IT" b="1" dirty="0"/>
                        <a:t>A</a:t>
                      </a:r>
                    </a:p>
                  </a:txBody>
                  <a:tcPr/>
                </a:tc>
                <a:tc>
                  <a:txBody>
                    <a:bodyPr/>
                    <a:lstStyle/>
                    <a:p>
                      <a:pPr algn="ctr"/>
                      <a:r>
                        <a:rPr lang="it-IT" b="1" dirty="0"/>
                        <a:t>C</a:t>
                      </a:r>
                    </a:p>
                  </a:txBody>
                  <a:tcPr/>
                </a:tc>
                <a:tc>
                  <a:txBody>
                    <a:bodyPr/>
                    <a:lstStyle/>
                    <a:p>
                      <a:pPr algn="ctr"/>
                      <a:r>
                        <a:rPr lang="it-IT" b="1" dirty="0"/>
                        <a:t>G</a:t>
                      </a:r>
                    </a:p>
                  </a:txBody>
                  <a:tcPr/>
                </a:tc>
                <a:tc>
                  <a:txBody>
                    <a:bodyPr/>
                    <a:lstStyle/>
                    <a:p>
                      <a:pPr algn="ctr"/>
                      <a:r>
                        <a:rPr lang="it-IT" b="1" dirty="0"/>
                        <a:t>G</a:t>
                      </a:r>
                    </a:p>
                  </a:txBody>
                  <a:tcPr/>
                </a:tc>
                <a:extLst>
                  <a:ext uri="{0D108BD9-81ED-4DB2-BD59-A6C34878D82A}">
                    <a16:rowId xmlns:a16="http://schemas.microsoft.com/office/drawing/2014/main" val="2445791487"/>
                  </a:ext>
                </a:extLst>
              </a:tr>
              <a:tr h="370840">
                <a:tc>
                  <a:txBody>
                    <a:bodyPr/>
                    <a:lstStyle/>
                    <a:p>
                      <a:pPr algn="ctr"/>
                      <a:r>
                        <a:rPr lang="it-IT" b="1" dirty="0"/>
                        <a:t>.</a:t>
                      </a:r>
                    </a:p>
                  </a:txBody>
                  <a:tcPr/>
                </a:tc>
                <a:tc>
                  <a:txBody>
                    <a:bodyPr/>
                    <a:lstStyle/>
                    <a:p>
                      <a:pPr algn="ctr"/>
                      <a:r>
                        <a:rPr lang="it-IT" b="1" dirty="0"/>
                        <a:t>0</a:t>
                      </a:r>
                    </a:p>
                  </a:txBody>
                  <a:tcPr>
                    <a:lnR w="12700" cap="flat" cmpd="sng" algn="ctr">
                      <a:solidFill>
                        <a:srgbClr val="FFFF00"/>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b="1" dirty="0"/>
                        <a:t>X</a:t>
                      </a:r>
                    </a:p>
                  </a:txBody>
                  <a:tcP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196940095"/>
                  </a:ext>
                </a:extLst>
              </a:tr>
              <a:tr h="370840">
                <a:tc>
                  <a:txBody>
                    <a:bodyPr/>
                    <a:lstStyle/>
                    <a:p>
                      <a:pPr algn="ctr"/>
                      <a:r>
                        <a:rPr lang="it-IT" b="1" dirty="0"/>
                        <a:t>G</a:t>
                      </a:r>
                    </a:p>
                  </a:txBody>
                  <a:tcPr/>
                </a:tc>
                <a:tc>
                  <a:txBody>
                    <a:bodyPr/>
                    <a:lstStyle/>
                    <a:p>
                      <a:pPr algn="ctr"/>
                      <a:r>
                        <a:rPr lang="it-IT" b="1" dirty="0"/>
                        <a:t>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b="1" dirty="0"/>
                        <a:t>X</a:t>
                      </a:r>
                    </a:p>
                  </a:txBody>
                  <a:tcP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4281019181"/>
                  </a:ext>
                </a:extLst>
              </a:tr>
              <a:tr h="370840">
                <a:tc>
                  <a:txBody>
                    <a:bodyPr/>
                    <a:lstStyle/>
                    <a:p>
                      <a:pPr algn="ctr"/>
                      <a:r>
                        <a:rPr lang="it-IT" b="1" dirty="0"/>
                        <a:t>T</a:t>
                      </a:r>
                    </a:p>
                  </a:txBody>
                  <a:tcPr/>
                </a:tc>
                <a:tc>
                  <a:txBody>
                    <a:bodyPr/>
                    <a:lstStyle/>
                    <a:p>
                      <a:pPr algn="ctr"/>
                      <a:r>
                        <a:rPr lang="it-IT" b="1" dirty="0"/>
                        <a:t>X</a:t>
                      </a:r>
                    </a:p>
                  </a:txBody>
                  <a:tcPr/>
                </a:tc>
                <a:tc>
                  <a:txBody>
                    <a:bodyPr/>
                    <a:lstStyle/>
                    <a:p>
                      <a:pPr algn="ctr"/>
                      <a:r>
                        <a:rPr lang="it-IT" b="1" dirty="0"/>
                        <a:t>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b="1" dirty="0"/>
                        <a:t>X</a:t>
                      </a:r>
                    </a:p>
                  </a:txBody>
                  <a:tcP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4043370875"/>
                  </a:ext>
                </a:extLst>
              </a:tr>
              <a:tr h="370840">
                <a:tc>
                  <a:txBody>
                    <a:bodyPr/>
                    <a:lstStyle/>
                    <a:p>
                      <a:pPr algn="ctr"/>
                      <a:r>
                        <a:rPr lang="it-IT" b="1" dirty="0"/>
                        <a:t>A</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b="1" dirty="0"/>
                        <a:t>X</a:t>
                      </a:r>
                    </a:p>
                  </a:txBody>
                  <a:tcP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a:r>
                        <a:rPr lang="it-IT" b="1" dirty="0"/>
                        <a:t>X</a:t>
                      </a:r>
                    </a:p>
                  </a:txBody>
                  <a:tcPr/>
                </a:tc>
                <a:extLst>
                  <a:ext uri="{0D108BD9-81ED-4DB2-BD59-A6C34878D82A}">
                    <a16:rowId xmlns:a16="http://schemas.microsoft.com/office/drawing/2014/main" val="3995882523"/>
                  </a:ext>
                </a:extLst>
              </a:tr>
              <a:tr h="370840">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b="1" dirty="0"/>
                        <a:t>X</a:t>
                      </a:r>
                    </a:p>
                  </a:txBody>
                  <a:tcP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2746301436"/>
                  </a:ext>
                </a:extLst>
              </a:tr>
              <a:tr h="370840">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T w="12700" cap="flat" cmpd="sng" algn="ctr">
                      <a:solidFill>
                        <a:srgbClr val="FFFF00"/>
                      </a:solidFill>
                      <a:prstDash val="solid"/>
                      <a:round/>
                      <a:headEnd type="none" w="med" len="med"/>
                      <a:tailEnd type="none" w="med" len="med"/>
                    </a:lnT>
                  </a:tcPr>
                </a:tc>
                <a:extLst>
                  <a:ext uri="{0D108BD9-81ED-4DB2-BD59-A6C34878D82A}">
                    <a16:rowId xmlns:a16="http://schemas.microsoft.com/office/drawing/2014/main" val="4169822692"/>
                  </a:ext>
                </a:extLst>
              </a:tr>
            </a:tbl>
          </a:graphicData>
        </a:graphic>
      </p:graphicFrame>
    </p:spTree>
    <p:extLst>
      <p:ext uri="{BB962C8B-B14F-4D97-AF65-F5344CB8AC3E}">
        <p14:creationId xmlns:p14="http://schemas.microsoft.com/office/powerpoint/2010/main" val="370279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BE13-47A3-1E0F-BABC-286DE0DC3097}"/>
              </a:ext>
            </a:extLst>
          </p:cNvPr>
          <p:cNvSpPr>
            <a:spLocks noGrp="1"/>
          </p:cNvSpPr>
          <p:nvPr>
            <p:ph type="title"/>
          </p:nvPr>
        </p:nvSpPr>
        <p:spPr/>
        <p:txBody>
          <a:bodyPr/>
          <a:lstStyle/>
          <a:p>
            <a:r>
              <a:rPr lang="it-IT" dirty="0"/>
              <a:t>Stringhe con allineamento a costo massimo: Caso n = m+1</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D3435E1-D7D3-3FEE-D1EB-86376A5E6712}"/>
                  </a:ext>
                </a:extLst>
              </p:cNvPr>
              <p:cNvSpPr>
                <a:spLocks noGrp="1"/>
              </p:cNvSpPr>
              <p:nvPr>
                <p:ph idx="1"/>
              </p:nvPr>
            </p:nvSpPr>
            <p:spPr>
              <a:xfrm>
                <a:off x="188577" y="1340427"/>
                <a:ext cx="8323726" cy="4831773"/>
              </a:xfrm>
            </p:spPr>
            <p:txBody>
              <a:bodyPr>
                <a:noAutofit/>
              </a:bodyPr>
              <a:lstStyle/>
              <a:p>
                <a:r>
                  <a:rPr lang="it-IT" sz="1600" dirty="0"/>
                  <a:t>X: GTAC</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C</m:t>
                        </m:r>
                        <m:r>
                          <a:rPr lang="it-IT" sz="1600" b="0" i="1" smtClean="0">
                            <a:latin typeface="Cambria Math" panose="02040503050406030204" pitchFamily="18" charset="0"/>
                          </a:rPr>
                          <m:t>)</m:t>
                        </m:r>
                      </m:e>
                      <m:sup>
                        <m:r>
                          <a:rPr lang="it-IT" sz="1600" b="0" i="1" smtClean="0">
                            <a:latin typeface="Cambria Math" panose="02040503050406030204" pitchFamily="18" charset="0"/>
                          </a:rPr>
                          <m:t>𝑛</m:t>
                        </m:r>
                        <m:r>
                          <a:rPr lang="it-IT" sz="1600" b="0" i="1" smtClean="0">
                            <a:latin typeface="Cambria Math" panose="02040503050406030204" pitchFamily="18" charset="0"/>
                          </a:rPr>
                          <m:t>−4</m:t>
                        </m:r>
                      </m:sup>
                    </m:sSup>
                  </m:oMath>
                </a14:m>
                <a:endParaRPr lang="it-IT" sz="1600" dirty="0"/>
              </a:p>
              <a:p>
                <a:r>
                  <a:rPr lang="it-IT" sz="1600" dirty="0"/>
                  <a:t>Y: TACG</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G</m:t>
                        </m:r>
                        <m:r>
                          <m:rPr>
                            <m:nor/>
                          </m:rPr>
                          <a:rPr lang="it-IT" sz="1600" b="0" i="0" smtClean="0">
                            <a:latin typeface="Cambria Math" panose="02040503050406030204" pitchFamily="18" charset="0"/>
                          </a:rPr>
                          <m:t>)</m:t>
                        </m:r>
                      </m:e>
                      <m:sup>
                        <m:r>
                          <a:rPr lang="it-IT" sz="1600" b="0" i="1" smtClean="0">
                            <a:latin typeface="Cambria Math" panose="02040503050406030204" pitchFamily="18" charset="0"/>
                          </a:rPr>
                          <m:t>𝑚</m:t>
                        </m:r>
                        <m:r>
                          <a:rPr lang="it-IT" sz="1600" b="0" i="1" smtClean="0">
                            <a:latin typeface="Cambria Math" panose="02040503050406030204" pitchFamily="18" charset="0"/>
                          </a:rPr>
                          <m:t>−4</m:t>
                        </m:r>
                      </m:sup>
                    </m:sSup>
                  </m:oMath>
                </a14:m>
                <a:endParaRPr lang="it-IT" sz="1600" b="0" dirty="0"/>
              </a:p>
              <a:p>
                <a:r>
                  <a:rPr lang="it-IT" sz="1600" dirty="0">
                    <a:solidFill>
                      <a:srgbClr val="00B050"/>
                    </a:solidFill>
                  </a:rPr>
                  <a:t># = Gap</a:t>
                </a:r>
              </a:p>
              <a:p>
                <a:r>
                  <a:rPr lang="it-IT" sz="1600" dirty="0">
                    <a:solidFill>
                      <a:srgbClr val="0070C0"/>
                    </a:solidFill>
                  </a:rPr>
                  <a:t>M = Mismatch</a:t>
                </a:r>
              </a:p>
              <a:p>
                <a:r>
                  <a:rPr lang="it-IT" sz="1600" dirty="0">
                    <a:solidFill>
                      <a:srgbClr val="FF0000"/>
                    </a:solidFill>
                  </a:rPr>
                  <a:t>&amp; = MATCH !!</a:t>
                </a:r>
              </a:p>
            </p:txBody>
          </p:sp>
        </mc:Choice>
        <mc:Fallback>
          <p:sp>
            <p:nvSpPr>
              <p:cNvPr id="3" name="Segnaposto contenuto 2">
                <a:extLst>
                  <a:ext uri="{FF2B5EF4-FFF2-40B4-BE49-F238E27FC236}">
                    <a16:creationId xmlns:a16="http://schemas.microsoft.com/office/drawing/2014/main" id="{CD3435E1-D7D3-3FEE-D1EB-86376A5E6712}"/>
                  </a:ext>
                </a:extLst>
              </p:cNvPr>
              <p:cNvSpPr>
                <a:spLocks noGrp="1" noRot="1" noChangeAspect="1" noMove="1" noResize="1" noEditPoints="1" noAdjustHandles="1" noChangeArrowheads="1" noChangeShapeType="1" noTextEdit="1"/>
              </p:cNvSpPr>
              <p:nvPr>
                <p:ph idx="1"/>
              </p:nvPr>
            </p:nvSpPr>
            <p:spPr>
              <a:xfrm>
                <a:off x="188577" y="1340427"/>
                <a:ext cx="8323726" cy="4831773"/>
              </a:xfrm>
              <a:blipFill>
                <a:blip r:embed="rId3"/>
                <a:stretch>
                  <a:fillRect l="-440" t="-378"/>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9B015528-F1D5-0E11-4B90-18DB937D7B58}"/>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6" name="Segnaposto contenuto 13">
            <a:extLst>
              <a:ext uri="{FF2B5EF4-FFF2-40B4-BE49-F238E27FC236}">
                <a16:creationId xmlns:a16="http://schemas.microsoft.com/office/drawing/2014/main" id="{66F894E6-3FE8-8BFE-F406-BD99CFA86E30}"/>
              </a:ext>
            </a:extLst>
          </p:cNvPr>
          <p:cNvGraphicFramePr>
            <a:graphicFrameLocks/>
          </p:cNvGraphicFramePr>
          <p:nvPr/>
        </p:nvGraphicFramePr>
        <p:xfrm>
          <a:off x="2112261" y="1822175"/>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T</a:t>
                      </a:r>
                    </a:p>
                  </a:txBody>
                  <a:tcPr/>
                </a:tc>
                <a:tc>
                  <a:txBody>
                    <a:bodyPr/>
                    <a:lstStyle/>
                    <a:p>
                      <a:pPr algn="ctr"/>
                      <a:r>
                        <a:rPr lang="it-IT" b="1" dirty="0"/>
                        <a:t>A</a:t>
                      </a:r>
                    </a:p>
                  </a:txBody>
                  <a:tcPr/>
                </a:tc>
                <a:tc>
                  <a:txBody>
                    <a:bodyPr/>
                    <a:lstStyle/>
                    <a:p>
                      <a:pPr algn="ctr"/>
                      <a:r>
                        <a:rPr lang="it-IT" b="1" dirty="0"/>
                        <a:t>C</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chemeClr val="tx1"/>
                          </a:solidFill>
                        </a:rPr>
                        <a:t>0</a:t>
                      </a:r>
                    </a:p>
                  </a:txBody>
                  <a:tcPr>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252512972"/>
                  </a:ext>
                </a:extLst>
              </a:tr>
              <a:tr h="380129">
                <a:tc>
                  <a:txBody>
                    <a:bodyPr/>
                    <a:lstStyle/>
                    <a:p>
                      <a:pPr algn="ctr"/>
                      <a:r>
                        <a:rPr lang="it-IT" b="1" dirty="0"/>
                        <a:t>G</a:t>
                      </a:r>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711802030"/>
                  </a:ext>
                </a:extLst>
              </a:tr>
              <a:tr h="380129">
                <a:tc>
                  <a:txBody>
                    <a:bodyPr/>
                    <a:lstStyle/>
                    <a:p>
                      <a:pPr algn="ctr"/>
                      <a:r>
                        <a:rPr lang="it-IT" b="1" dirty="0"/>
                        <a:t>T</a:t>
                      </a:r>
                    </a:p>
                  </a:txBody>
                  <a:tcPr/>
                </a:tc>
                <a:tc>
                  <a:txBody>
                    <a:bodyPr/>
                    <a:lstStyle/>
                    <a:p>
                      <a:pPr algn="ctr"/>
                      <a:r>
                        <a:rPr lang="it-IT" b="1" dirty="0"/>
                        <a:t>X</a:t>
                      </a:r>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613573263"/>
                  </a:ext>
                </a:extLst>
              </a:tr>
              <a:tr h="380129">
                <a:tc>
                  <a:txBody>
                    <a:bodyPr/>
                    <a:lstStyle/>
                    <a:p>
                      <a:pPr algn="ctr"/>
                      <a:r>
                        <a:rPr lang="it-IT" b="1" dirty="0"/>
                        <a:t>A</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61825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tcPr>
                </a:tc>
                <a:tc>
                  <a:txBody>
                    <a:bodyPr/>
                    <a:lstStyle/>
                    <a:p>
                      <a:pPr algn="ctr"/>
                      <a:r>
                        <a:rPr lang="it-IT" sz="1800" dirty="0">
                          <a:solidFill>
                            <a:srgbClr val="00B050"/>
                          </a:solidFill>
                        </a:rPr>
                        <a:t>#</a:t>
                      </a:r>
                      <a:endParaRPr lang="it-IT" b="1" dirty="0">
                        <a:solidFill>
                          <a:schemeClr val="tx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8260026"/>
                  </a:ext>
                </a:extLst>
              </a:tr>
            </a:tbl>
          </a:graphicData>
        </a:graphic>
      </p:graphicFrame>
      <p:sp>
        <p:nvSpPr>
          <p:cNvPr id="7" name="Parentesi quadra chiusa 6">
            <a:extLst>
              <a:ext uri="{FF2B5EF4-FFF2-40B4-BE49-F238E27FC236}">
                <a16:creationId xmlns:a16="http://schemas.microsoft.com/office/drawing/2014/main" id="{6D7135BE-F281-32E7-38BD-9F9EADC1CCBC}"/>
              </a:ext>
            </a:extLst>
          </p:cNvPr>
          <p:cNvSpPr/>
          <p:nvPr/>
        </p:nvSpPr>
        <p:spPr>
          <a:xfrm>
            <a:off x="6227060"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CDD7C7AE-1C00-32B7-97B3-1F0F12C9D33B}"/>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p:sp>
            <p:nvSpPr>
              <p:cNvPr id="8" name="CasellaDiTesto 7">
                <a:extLst>
                  <a:ext uri="{FF2B5EF4-FFF2-40B4-BE49-F238E27FC236}">
                    <a16:creationId xmlns:a16="http://schemas.microsoft.com/office/drawing/2014/main" id="{CDD7C7AE-1C00-32B7-97B3-1F0F12C9D33B}"/>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4"/>
                <a:stretch>
                  <a:fillRect/>
                </a:stretch>
              </a:blipFill>
            </p:spPr>
            <p:txBody>
              <a:bodyPr/>
              <a:lstStyle/>
              <a:p>
                <a:r>
                  <a:rPr lang="it-IT">
                    <a:noFill/>
                  </a:rPr>
                  <a:t> </a:t>
                </a:r>
              </a:p>
            </p:txBody>
          </p:sp>
        </mc:Fallback>
      </mc:AlternateContent>
      <p:sp>
        <p:nvSpPr>
          <p:cNvPr id="9" name="Parentesi quadra chiusa 8">
            <a:extLst>
              <a:ext uri="{FF2B5EF4-FFF2-40B4-BE49-F238E27FC236}">
                <a16:creationId xmlns:a16="http://schemas.microsoft.com/office/drawing/2014/main" id="{599DB2ED-B95D-9DBA-3D80-E1A696405143}"/>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0" name="Parentesi graffa aperta 9">
            <a:extLst>
              <a:ext uri="{FF2B5EF4-FFF2-40B4-BE49-F238E27FC236}">
                <a16:creationId xmlns:a16="http://schemas.microsoft.com/office/drawing/2014/main" id="{88FE84BB-D90F-B882-78D1-13B54103A66A}"/>
              </a:ext>
            </a:extLst>
          </p:cNvPr>
          <p:cNvSpPr/>
          <p:nvPr/>
        </p:nvSpPr>
        <p:spPr>
          <a:xfrm rot="16200000">
            <a:off x="4395468" y="2926466"/>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A650E534-ED3E-81D5-E35D-E7B982EDB4F8}"/>
                  </a:ext>
                </a:extLst>
              </p:cNvPr>
              <p:cNvSpPr txBox="1"/>
              <p:nvPr/>
            </p:nvSpPr>
            <p:spPr>
              <a:xfrm>
                <a:off x="3358035"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p:sp>
            <p:nvSpPr>
              <p:cNvPr id="11" name="CasellaDiTesto 10">
                <a:extLst>
                  <a:ext uri="{FF2B5EF4-FFF2-40B4-BE49-F238E27FC236}">
                    <a16:creationId xmlns:a16="http://schemas.microsoft.com/office/drawing/2014/main" id="{A650E534-ED3E-81D5-E35D-E7B982EDB4F8}"/>
                  </a:ext>
                </a:extLst>
              </p:cNvPr>
              <p:cNvSpPr txBox="1">
                <a:spLocks noRot="1" noChangeAspect="1" noMove="1" noResize="1" noEditPoints="1" noAdjustHandles="1" noChangeArrowheads="1" noChangeShapeType="1" noTextEdit="1"/>
              </p:cNvSpPr>
              <p:nvPr/>
            </p:nvSpPr>
            <p:spPr>
              <a:xfrm>
                <a:off x="3358035" y="5126375"/>
                <a:ext cx="2479614" cy="369332"/>
              </a:xfrm>
              <a:prstGeom prst="rect">
                <a:avLst/>
              </a:prstGeom>
              <a:blipFill>
                <a:blip r:embed="rId5"/>
                <a:stretch>
                  <a:fillRect b="-4918"/>
                </a:stretch>
              </a:blipFill>
            </p:spPr>
            <p:txBody>
              <a:bodyPr/>
              <a:lstStyle/>
              <a:p>
                <a:r>
                  <a:rPr lang="it-IT">
                    <a:noFill/>
                  </a:rPr>
                  <a:t> </a:t>
                </a:r>
              </a:p>
            </p:txBody>
          </p:sp>
        </mc:Fallback>
      </mc:AlternateContent>
      <p:sp>
        <p:nvSpPr>
          <p:cNvPr id="12" name="Parentesi graffa aperta 11">
            <a:extLst>
              <a:ext uri="{FF2B5EF4-FFF2-40B4-BE49-F238E27FC236}">
                <a16:creationId xmlns:a16="http://schemas.microsoft.com/office/drawing/2014/main" id="{A2A7A5CF-7E78-7F4A-3D53-176DBF386545}"/>
              </a:ext>
            </a:extLst>
          </p:cNvPr>
          <p:cNvSpPr/>
          <p:nvPr/>
        </p:nvSpPr>
        <p:spPr>
          <a:xfrm rot="10800000">
            <a:off x="6885182"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7D595EEF-DE19-F057-EF87-D2E79DC33A47}"/>
                  </a:ext>
                </a:extLst>
              </p:cNvPr>
              <p:cNvSpPr txBox="1"/>
              <p:nvPr/>
            </p:nvSpPr>
            <p:spPr>
              <a:xfrm rot="16200000">
                <a:off x="6289046"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p:sp>
            <p:nvSpPr>
              <p:cNvPr id="13" name="CasellaDiTesto 12">
                <a:extLst>
                  <a:ext uri="{FF2B5EF4-FFF2-40B4-BE49-F238E27FC236}">
                    <a16:creationId xmlns:a16="http://schemas.microsoft.com/office/drawing/2014/main" id="{7D595EEF-DE19-F057-EF87-D2E79DC33A47}"/>
                  </a:ext>
                </a:extLst>
              </p:cNvPr>
              <p:cNvSpPr txBox="1">
                <a:spLocks noRot="1" noChangeAspect="1" noMove="1" noResize="1" noEditPoints="1" noAdjustHandles="1" noChangeArrowheads="1" noChangeShapeType="1" noTextEdit="1"/>
              </p:cNvSpPr>
              <p:nvPr/>
            </p:nvSpPr>
            <p:spPr>
              <a:xfrm rot="16200000">
                <a:off x="6289046" y="3165444"/>
                <a:ext cx="2479614" cy="369332"/>
              </a:xfrm>
              <a:prstGeom prst="rect">
                <a:avLst/>
              </a:prstGeom>
              <a:blipFill>
                <a:blip r:embed="rId6"/>
                <a:stretch>
                  <a:fillRect r="-6667"/>
                </a:stretch>
              </a:blipFill>
            </p:spPr>
            <p:txBody>
              <a:bodyPr/>
              <a:lstStyle/>
              <a:p>
                <a:r>
                  <a:rPr lang="it-IT">
                    <a:noFill/>
                  </a:rPr>
                  <a:t> </a:t>
                </a:r>
              </a:p>
            </p:txBody>
          </p:sp>
        </mc:Fallback>
      </mc:AlternateContent>
    </p:spTree>
    <p:extLst>
      <p:ext uri="{BB962C8B-B14F-4D97-AF65-F5344CB8AC3E}">
        <p14:creationId xmlns:p14="http://schemas.microsoft.com/office/powerpoint/2010/main" val="36325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BE13-47A3-1E0F-BABC-286DE0DC3097}"/>
              </a:ext>
            </a:extLst>
          </p:cNvPr>
          <p:cNvSpPr>
            <a:spLocks noGrp="1"/>
          </p:cNvSpPr>
          <p:nvPr>
            <p:ph type="title"/>
          </p:nvPr>
        </p:nvSpPr>
        <p:spPr/>
        <p:txBody>
          <a:bodyPr/>
          <a:lstStyle/>
          <a:p>
            <a:r>
              <a:rPr lang="it-IT" dirty="0"/>
              <a:t>Stringhe con allineamento a costo massimo: Caso n = m+2</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D3435E1-D7D3-3FEE-D1EB-86376A5E6712}"/>
                  </a:ext>
                </a:extLst>
              </p:cNvPr>
              <p:cNvSpPr>
                <a:spLocks noGrp="1"/>
              </p:cNvSpPr>
              <p:nvPr>
                <p:ph idx="1"/>
              </p:nvPr>
            </p:nvSpPr>
            <p:spPr>
              <a:xfrm>
                <a:off x="188577" y="1340427"/>
                <a:ext cx="8323726" cy="4831773"/>
              </a:xfrm>
            </p:spPr>
            <p:txBody>
              <a:bodyPr>
                <a:noAutofit/>
              </a:bodyPr>
              <a:lstStyle/>
              <a:p>
                <a:r>
                  <a:rPr lang="it-IT" sz="1600" dirty="0"/>
                  <a:t>X: GTAC</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C</m:t>
                        </m:r>
                        <m:r>
                          <a:rPr lang="it-IT" sz="1600" b="0" i="1" smtClean="0">
                            <a:latin typeface="Cambria Math" panose="02040503050406030204" pitchFamily="18" charset="0"/>
                          </a:rPr>
                          <m:t>)</m:t>
                        </m:r>
                      </m:e>
                      <m:sup>
                        <m:r>
                          <a:rPr lang="it-IT" sz="1600" b="0" i="1" smtClean="0">
                            <a:latin typeface="Cambria Math" panose="02040503050406030204" pitchFamily="18" charset="0"/>
                          </a:rPr>
                          <m:t>𝑛</m:t>
                        </m:r>
                        <m:r>
                          <a:rPr lang="it-IT" sz="1600" b="0" i="1" smtClean="0">
                            <a:latin typeface="Cambria Math" panose="02040503050406030204" pitchFamily="18" charset="0"/>
                          </a:rPr>
                          <m:t>−4</m:t>
                        </m:r>
                      </m:sup>
                    </m:sSup>
                  </m:oMath>
                </a14:m>
                <a:endParaRPr lang="it-IT" sz="1600" dirty="0"/>
              </a:p>
              <a:p>
                <a:r>
                  <a:rPr lang="it-IT" sz="1600" dirty="0"/>
                  <a:t>Y: TACG</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G</m:t>
                        </m:r>
                        <m:r>
                          <m:rPr>
                            <m:nor/>
                          </m:rPr>
                          <a:rPr lang="it-IT" sz="1600" b="0" i="0" smtClean="0">
                            <a:latin typeface="Cambria Math" panose="02040503050406030204" pitchFamily="18" charset="0"/>
                          </a:rPr>
                          <m:t>)</m:t>
                        </m:r>
                      </m:e>
                      <m:sup>
                        <m:r>
                          <a:rPr lang="it-IT" sz="1600" b="0" i="1" smtClean="0">
                            <a:latin typeface="Cambria Math" panose="02040503050406030204" pitchFamily="18" charset="0"/>
                          </a:rPr>
                          <m:t>𝑚</m:t>
                        </m:r>
                        <m:r>
                          <a:rPr lang="it-IT" sz="1600" b="0" i="1" smtClean="0">
                            <a:latin typeface="Cambria Math" panose="02040503050406030204" pitchFamily="18" charset="0"/>
                          </a:rPr>
                          <m:t>−4</m:t>
                        </m:r>
                      </m:sup>
                    </m:sSup>
                  </m:oMath>
                </a14:m>
                <a:endParaRPr lang="it-IT" sz="1600" b="0" dirty="0"/>
              </a:p>
              <a:p>
                <a:r>
                  <a:rPr lang="it-IT" sz="1600" dirty="0">
                    <a:solidFill>
                      <a:srgbClr val="00B050"/>
                    </a:solidFill>
                  </a:rPr>
                  <a:t># = Gap</a:t>
                </a:r>
              </a:p>
              <a:p>
                <a:r>
                  <a:rPr lang="it-IT" sz="1600" dirty="0">
                    <a:solidFill>
                      <a:srgbClr val="0070C0"/>
                    </a:solidFill>
                  </a:rPr>
                  <a:t>M = Mismatch</a:t>
                </a:r>
              </a:p>
              <a:p>
                <a:r>
                  <a:rPr lang="it-IT" sz="1600" dirty="0">
                    <a:solidFill>
                      <a:srgbClr val="FF0000"/>
                    </a:solidFill>
                  </a:rPr>
                  <a:t>&amp; = MATCH !!</a:t>
                </a:r>
              </a:p>
            </p:txBody>
          </p:sp>
        </mc:Choice>
        <mc:Fallback>
          <p:sp>
            <p:nvSpPr>
              <p:cNvPr id="3" name="Segnaposto contenuto 2">
                <a:extLst>
                  <a:ext uri="{FF2B5EF4-FFF2-40B4-BE49-F238E27FC236}">
                    <a16:creationId xmlns:a16="http://schemas.microsoft.com/office/drawing/2014/main" id="{CD3435E1-D7D3-3FEE-D1EB-86376A5E6712}"/>
                  </a:ext>
                </a:extLst>
              </p:cNvPr>
              <p:cNvSpPr>
                <a:spLocks noGrp="1" noRot="1" noChangeAspect="1" noMove="1" noResize="1" noEditPoints="1" noAdjustHandles="1" noChangeArrowheads="1" noChangeShapeType="1" noTextEdit="1"/>
              </p:cNvSpPr>
              <p:nvPr>
                <p:ph idx="1"/>
              </p:nvPr>
            </p:nvSpPr>
            <p:spPr>
              <a:xfrm>
                <a:off x="188577" y="1340427"/>
                <a:ext cx="8323726" cy="4831773"/>
              </a:xfrm>
              <a:blipFill>
                <a:blip r:embed="rId3"/>
                <a:stretch>
                  <a:fillRect l="-440" t="-378"/>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9B015528-F1D5-0E11-4B90-18DB937D7B58}"/>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6" name="Segnaposto contenuto 13">
            <a:extLst>
              <a:ext uri="{FF2B5EF4-FFF2-40B4-BE49-F238E27FC236}">
                <a16:creationId xmlns:a16="http://schemas.microsoft.com/office/drawing/2014/main" id="{66F894E6-3FE8-8BFE-F406-BD99CFA86E30}"/>
              </a:ext>
            </a:extLst>
          </p:cNvPr>
          <p:cNvGraphicFramePr>
            <a:graphicFrameLocks/>
          </p:cNvGraphicFramePr>
          <p:nvPr>
            <p:extLst>
              <p:ext uri="{D42A27DB-BD31-4B8C-83A1-F6EECF244321}">
                <p14:modId xmlns:p14="http://schemas.microsoft.com/office/powerpoint/2010/main" val="649940576"/>
              </p:ext>
            </p:extLst>
          </p:nvPr>
        </p:nvGraphicFramePr>
        <p:xfrm>
          <a:off x="2112260" y="1822175"/>
          <a:ext cx="5291082" cy="2660903"/>
        </p:xfrm>
        <a:graphic>
          <a:graphicData uri="http://schemas.openxmlformats.org/drawingml/2006/table">
            <a:tbl>
              <a:tblPr firstRow="1" bandRow="1">
                <a:tableStyleId>{2D5ABB26-0587-4C30-8999-92F81FD0307C}</a:tableStyleId>
              </a:tblPr>
              <a:tblGrid>
                <a:gridCol w="587898">
                  <a:extLst>
                    <a:ext uri="{9D8B030D-6E8A-4147-A177-3AD203B41FA5}">
                      <a16:colId xmlns:a16="http://schemas.microsoft.com/office/drawing/2014/main" val="3352875011"/>
                    </a:ext>
                  </a:extLst>
                </a:gridCol>
                <a:gridCol w="587898">
                  <a:extLst>
                    <a:ext uri="{9D8B030D-6E8A-4147-A177-3AD203B41FA5}">
                      <a16:colId xmlns:a16="http://schemas.microsoft.com/office/drawing/2014/main" val="3516065801"/>
                    </a:ext>
                  </a:extLst>
                </a:gridCol>
                <a:gridCol w="587898">
                  <a:extLst>
                    <a:ext uri="{9D8B030D-6E8A-4147-A177-3AD203B41FA5}">
                      <a16:colId xmlns:a16="http://schemas.microsoft.com/office/drawing/2014/main" val="3083561835"/>
                    </a:ext>
                  </a:extLst>
                </a:gridCol>
                <a:gridCol w="587898">
                  <a:extLst>
                    <a:ext uri="{9D8B030D-6E8A-4147-A177-3AD203B41FA5}">
                      <a16:colId xmlns:a16="http://schemas.microsoft.com/office/drawing/2014/main" val="4224101384"/>
                    </a:ext>
                  </a:extLst>
                </a:gridCol>
                <a:gridCol w="587898">
                  <a:extLst>
                    <a:ext uri="{9D8B030D-6E8A-4147-A177-3AD203B41FA5}">
                      <a16:colId xmlns:a16="http://schemas.microsoft.com/office/drawing/2014/main" val="3837698189"/>
                    </a:ext>
                  </a:extLst>
                </a:gridCol>
                <a:gridCol w="587898">
                  <a:extLst>
                    <a:ext uri="{9D8B030D-6E8A-4147-A177-3AD203B41FA5}">
                      <a16:colId xmlns:a16="http://schemas.microsoft.com/office/drawing/2014/main" val="3687742557"/>
                    </a:ext>
                  </a:extLst>
                </a:gridCol>
                <a:gridCol w="587898">
                  <a:extLst>
                    <a:ext uri="{9D8B030D-6E8A-4147-A177-3AD203B41FA5}">
                      <a16:colId xmlns:a16="http://schemas.microsoft.com/office/drawing/2014/main" val="678798696"/>
                    </a:ext>
                  </a:extLst>
                </a:gridCol>
                <a:gridCol w="587898">
                  <a:extLst>
                    <a:ext uri="{9D8B030D-6E8A-4147-A177-3AD203B41FA5}">
                      <a16:colId xmlns:a16="http://schemas.microsoft.com/office/drawing/2014/main" val="624675952"/>
                    </a:ext>
                  </a:extLst>
                </a:gridCol>
                <a:gridCol w="587898">
                  <a:extLst>
                    <a:ext uri="{9D8B030D-6E8A-4147-A177-3AD203B41FA5}">
                      <a16:colId xmlns:a16="http://schemas.microsoft.com/office/drawing/2014/main" val="4266385570"/>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T</a:t>
                      </a:r>
                    </a:p>
                  </a:txBody>
                  <a:tcPr/>
                </a:tc>
                <a:tc>
                  <a:txBody>
                    <a:bodyPr/>
                    <a:lstStyle/>
                    <a:p>
                      <a:pPr algn="ctr"/>
                      <a:r>
                        <a:rPr lang="it-IT" b="1" dirty="0"/>
                        <a:t>A</a:t>
                      </a:r>
                    </a:p>
                  </a:txBody>
                  <a:tcPr/>
                </a:tc>
                <a:tc>
                  <a:txBody>
                    <a:bodyPr/>
                    <a:lstStyle/>
                    <a:p>
                      <a:pPr algn="ctr"/>
                      <a:r>
                        <a:rPr lang="it-IT" b="1" dirty="0"/>
                        <a:t>C</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chemeClr val="tx1"/>
                          </a:solidFill>
                        </a:rPr>
                        <a:t>0</a:t>
                      </a:r>
                    </a:p>
                  </a:txBody>
                  <a:tcPr>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252512972"/>
                  </a:ext>
                </a:extLst>
              </a:tr>
              <a:tr h="380129">
                <a:tc>
                  <a:txBody>
                    <a:bodyPr/>
                    <a:lstStyle/>
                    <a:p>
                      <a:pPr algn="ctr"/>
                      <a:r>
                        <a:rPr lang="it-IT" b="1" dirty="0"/>
                        <a:t>G</a:t>
                      </a:r>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711802030"/>
                  </a:ext>
                </a:extLst>
              </a:tr>
              <a:tr h="380129">
                <a:tc>
                  <a:txBody>
                    <a:bodyPr/>
                    <a:lstStyle/>
                    <a:p>
                      <a:pPr algn="ctr"/>
                      <a:r>
                        <a:rPr lang="it-IT" b="1" dirty="0"/>
                        <a:t>T</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1613573263"/>
                  </a:ext>
                </a:extLst>
              </a:tr>
              <a:tr h="380129">
                <a:tc>
                  <a:txBody>
                    <a:bodyPr/>
                    <a:lstStyle/>
                    <a:p>
                      <a:pPr algn="ctr"/>
                      <a:r>
                        <a:rPr lang="it-IT" b="1" dirty="0"/>
                        <a:t>A</a:t>
                      </a:r>
                    </a:p>
                  </a:txBody>
                  <a:tcPr/>
                </a:tc>
                <a:tc>
                  <a:txBody>
                    <a:bodyPr/>
                    <a:lstStyle/>
                    <a:p>
                      <a:pPr algn="ctr"/>
                      <a:r>
                        <a:rPr lang="it-IT" b="1" dirty="0"/>
                        <a:t>X</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618259"/>
                  </a:ext>
                </a:extLst>
              </a:tr>
              <a:tr h="380129">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FF0000"/>
                          </a:solidFill>
                        </a:rPr>
                        <a:t>&amp;</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tcPr>
                </a:tc>
                <a:tc>
                  <a:txBody>
                    <a:bodyPr/>
                    <a:lstStyle/>
                    <a:p>
                      <a:pPr algn="ctr"/>
                      <a:r>
                        <a:rPr lang="it-IT" sz="1800" dirty="0">
                          <a:solidFill>
                            <a:srgbClr val="00B050"/>
                          </a:solidFill>
                        </a:rPr>
                        <a:t>#</a:t>
                      </a:r>
                      <a:endParaRPr lang="it-IT" b="1" dirty="0">
                        <a:solidFill>
                          <a:schemeClr val="tx1"/>
                        </a:solidFill>
                      </a:endParaRPr>
                    </a:p>
                  </a:txBody>
                  <a:tcPr/>
                </a:tc>
                <a:tc>
                  <a:txBody>
                    <a:bodyPr/>
                    <a:lstStyle/>
                    <a:p>
                      <a:pPr algn="ctr"/>
                      <a:r>
                        <a:rPr lang="it-IT" sz="1800" dirty="0">
                          <a:solidFill>
                            <a:srgbClr val="00B050"/>
                          </a:solidFill>
                        </a:rPr>
                        <a:t>#</a:t>
                      </a:r>
                      <a:endParaRPr lang="it-IT" b="1" dirty="0">
                        <a:solidFill>
                          <a:schemeClr val="tx1"/>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8260026"/>
                  </a:ext>
                </a:extLst>
              </a:tr>
            </a:tbl>
          </a:graphicData>
        </a:graphic>
      </p:graphicFrame>
      <p:sp>
        <p:nvSpPr>
          <p:cNvPr id="7" name="Parentesi quadra chiusa 6">
            <a:extLst>
              <a:ext uri="{FF2B5EF4-FFF2-40B4-BE49-F238E27FC236}">
                <a16:creationId xmlns:a16="http://schemas.microsoft.com/office/drawing/2014/main" id="{6D7135BE-F281-32E7-38BD-9F9EADC1CCBC}"/>
              </a:ext>
            </a:extLst>
          </p:cNvPr>
          <p:cNvSpPr/>
          <p:nvPr/>
        </p:nvSpPr>
        <p:spPr>
          <a:xfrm>
            <a:off x="7276543"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CDD7C7AE-1C00-32B7-97B3-1F0F12C9D33B}"/>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p:sp>
            <p:nvSpPr>
              <p:cNvPr id="8" name="CasellaDiTesto 7">
                <a:extLst>
                  <a:ext uri="{FF2B5EF4-FFF2-40B4-BE49-F238E27FC236}">
                    <a16:creationId xmlns:a16="http://schemas.microsoft.com/office/drawing/2014/main" id="{CDD7C7AE-1C00-32B7-97B3-1F0F12C9D33B}"/>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4"/>
                <a:stretch>
                  <a:fillRect/>
                </a:stretch>
              </a:blipFill>
            </p:spPr>
            <p:txBody>
              <a:bodyPr/>
              <a:lstStyle/>
              <a:p>
                <a:r>
                  <a:rPr lang="it-IT">
                    <a:noFill/>
                  </a:rPr>
                  <a:t> </a:t>
                </a:r>
              </a:p>
            </p:txBody>
          </p:sp>
        </mc:Fallback>
      </mc:AlternateContent>
      <p:sp>
        <p:nvSpPr>
          <p:cNvPr id="9" name="Parentesi quadra chiusa 8">
            <a:extLst>
              <a:ext uri="{FF2B5EF4-FFF2-40B4-BE49-F238E27FC236}">
                <a16:creationId xmlns:a16="http://schemas.microsoft.com/office/drawing/2014/main" id="{599DB2ED-B95D-9DBA-3D80-E1A696405143}"/>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0" name="Parentesi graffa aperta 9">
            <a:extLst>
              <a:ext uri="{FF2B5EF4-FFF2-40B4-BE49-F238E27FC236}">
                <a16:creationId xmlns:a16="http://schemas.microsoft.com/office/drawing/2014/main" id="{88FE84BB-D90F-B882-78D1-13B54103A66A}"/>
              </a:ext>
            </a:extLst>
          </p:cNvPr>
          <p:cNvSpPr/>
          <p:nvPr/>
        </p:nvSpPr>
        <p:spPr>
          <a:xfrm rot="16200000">
            <a:off x="4944842" y="2377091"/>
            <a:ext cx="250452" cy="4925017"/>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A650E534-ED3E-81D5-E35D-E7B982EDB4F8}"/>
                  </a:ext>
                </a:extLst>
              </p:cNvPr>
              <p:cNvSpPr txBox="1"/>
              <p:nvPr/>
            </p:nvSpPr>
            <p:spPr>
              <a:xfrm>
                <a:off x="3825626" y="5060588"/>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p:sp>
            <p:nvSpPr>
              <p:cNvPr id="11" name="CasellaDiTesto 10">
                <a:extLst>
                  <a:ext uri="{FF2B5EF4-FFF2-40B4-BE49-F238E27FC236}">
                    <a16:creationId xmlns:a16="http://schemas.microsoft.com/office/drawing/2014/main" id="{A650E534-ED3E-81D5-E35D-E7B982EDB4F8}"/>
                  </a:ext>
                </a:extLst>
              </p:cNvPr>
              <p:cNvSpPr txBox="1">
                <a:spLocks noRot="1" noChangeAspect="1" noMove="1" noResize="1" noEditPoints="1" noAdjustHandles="1" noChangeArrowheads="1" noChangeShapeType="1" noTextEdit="1"/>
              </p:cNvSpPr>
              <p:nvPr/>
            </p:nvSpPr>
            <p:spPr>
              <a:xfrm>
                <a:off x="3825626" y="5060588"/>
                <a:ext cx="2479614" cy="369332"/>
              </a:xfrm>
              <a:prstGeom prst="rect">
                <a:avLst/>
              </a:prstGeom>
              <a:blipFill>
                <a:blip r:embed="rId5"/>
                <a:stretch>
                  <a:fillRect b="-6557"/>
                </a:stretch>
              </a:blipFill>
            </p:spPr>
            <p:txBody>
              <a:bodyPr/>
              <a:lstStyle/>
              <a:p>
                <a:r>
                  <a:rPr lang="it-IT">
                    <a:noFill/>
                  </a:rPr>
                  <a:t> </a:t>
                </a:r>
              </a:p>
            </p:txBody>
          </p:sp>
        </mc:Fallback>
      </mc:AlternateContent>
      <p:sp>
        <p:nvSpPr>
          <p:cNvPr id="12" name="Parentesi graffa aperta 11">
            <a:extLst>
              <a:ext uri="{FF2B5EF4-FFF2-40B4-BE49-F238E27FC236}">
                <a16:creationId xmlns:a16="http://schemas.microsoft.com/office/drawing/2014/main" id="{A2A7A5CF-7E78-7F4A-3D53-176DBF386545}"/>
              </a:ext>
            </a:extLst>
          </p:cNvPr>
          <p:cNvSpPr/>
          <p:nvPr/>
        </p:nvSpPr>
        <p:spPr>
          <a:xfrm rot="10800000">
            <a:off x="7695675"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7D595EEF-DE19-F057-EF87-D2E79DC33A47}"/>
                  </a:ext>
                </a:extLst>
              </p:cNvPr>
              <p:cNvSpPr txBox="1"/>
              <p:nvPr/>
            </p:nvSpPr>
            <p:spPr>
              <a:xfrm rot="16200000">
                <a:off x="7099539"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p:sp>
            <p:nvSpPr>
              <p:cNvPr id="13" name="CasellaDiTesto 12">
                <a:extLst>
                  <a:ext uri="{FF2B5EF4-FFF2-40B4-BE49-F238E27FC236}">
                    <a16:creationId xmlns:a16="http://schemas.microsoft.com/office/drawing/2014/main" id="{7D595EEF-DE19-F057-EF87-D2E79DC33A47}"/>
                  </a:ext>
                </a:extLst>
              </p:cNvPr>
              <p:cNvSpPr txBox="1">
                <a:spLocks noRot="1" noChangeAspect="1" noMove="1" noResize="1" noEditPoints="1" noAdjustHandles="1" noChangeArrowheads="1" noChangeShapeType="1" noTextEdit="1"/>
              </p:cNvSpPr>
              <p:nvPr/>
            </p:nvSpPr>
            <p:spPr>
              <a:xfrm rot="16200000">
                <a:off x="7099539" y="3165444"/>
                <a:ext cx="2479614" cy="369332"/>
              </a:xfrm>
              <a:prstGeom prst="rect">
                <a:avLst/>
              </a:prstGeom>
              <a:blipFill>
                <a:blip r:embed="rId6"/>
                <a:stretch>
                  <a:fillRect r="-6667"/>
                </a:stretch>
              </a:blipFill>
            </p:spPr>
            <p:txBody>
              <a:bodyPr/>
              <a:lstStyle/>
              <a:p>
                <a:r>
                  <a:rPr lang="it-IT">
                    <a:noFill/>
                  </a:rPr>
                  <a:t> </a:t>
                </a:r>
              </a:p>
            </p:txBody>
          </p:sp>
        </mc:Fallback>
      </mc:AlternateContent>
    </p:spTree>
    <p:extLst>
      <p:ext uri="{BB962C8B-B14F-4D97-AF65-F5344CB8AC3E}">
        <p14:creationId xmlns:p14="http://schemas.microsoft.com/office/powerpoint/2010/main" val="4178264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BE13-47A3-1E0F-BABC-286DE0DC3097}"/>
              </a:ext>
            </a:extLst>
          </p:cNvPr>
          <p:cNvSpPr>
            <a:spLocks noGrp="1"/>
          </p:cNvSpPr>
          <p:nvPr>
            <p:ph type="title"/>
          </p:nvPr>
        </p:nvSpPr>
        <p:spPr/>
        <p:txBody>
          <a:bodyPr/>
          <a:lstStyle/>
          <a:p>
            <a:r>
              <a:rPr lang="it-IT" dirty="0"/>
              <a:t>Stringhe con allineamento a costo massimo: Caso n = m+3</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D3435E1-D7D3-3FEE-D1EB-86376A5E6712}"/>
                  </a:ext>
                </a:extLst>
              </p:cNvPr>
              <p:cNvSpPr>
                <a:spLocks noGrp="1"/>
              </p:cNvSpPr>
              <p:nvPr>
                <p:ph idx="1"/>
              </p:nvPr>
            </p:nvSpPr>
            <p:spPr>
              <a:xfrm>
                <a:off x="188577" y="1340427"/>
                <a:ext cx="8323726" cy="4831773"/>
              </a:xfrm>
            </p:spPr>
            <p:txBody>
              <a:bodyPr>
                <a:noAutofit/>
              </a:bodyPr>
              <a:lstStyle/>
              <a:p>
                <a:r>
                  <a:rPr lang="it-IT" sz="1600" dirty="0"/>
                  <a:t>X: GTAC</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C</m:t>
                        </m:r>
                        <m:r>
                          <a:rPr lang="it-IT" sz="1600" b="0" i="1" smtClean="0">
                            <a:latin typeface="Cambria Math" panose="02040503050406030204" pitchFamily="18" charset="0"/>
                          </a:rPr>
                          <m:t>)</m:t>
                        </m:r>
                      </m:e>
                      <m:sup>
                        <m:r>
                          <a:rPr lang="it-IT" sz="1600" b="0" i="1" smtClean="0">
                            <a:latin typeface="Cambria Math" panose="02040503050406030204" pitchFamily="18" charset="0"/>
                          </a:rPr>
                          <m:t>𝑛</m:t>
                        </m:r>
                        <m:r>
                          <a:rPr lang="it-IT" sz="1600" b="0" i="1" smtClean="0">
                            <a:latin typeface="Cambria Math" panose="02040503050406030204" pitchFamily="18" charset="0"/>
                          </a:rPr>
                          <m:t>−4</m:t>
                        </m:r>
                      </m:sup>
                    </m:sSup>
                  </m:oMath>
                </a14:m>
                <a:endParaRPr lang="it-IT" sz="1600" dirty="0"/>
              </a:p>
              <a:p>
                <a:r>
                  <a:rPr lang="it-IT" sz="1600" dirty="0"/>
                  <a:t>Y: TACG</a:t>
                </a:r>
                <a14:m>
                  <m:oMath xmlns:m="http://schemas.openxmlformats.org/officeDocument/2006/math">
                    <m:sSup>
                      <m:sSupPr>
                        <m:ctrlPr>
                          <a:rPr lang="it-IT" sz="1600" i="1" smtClean="0">
                            <a:latin typeface="Cambria Math" panose="02040503050406030204" pitchFamily="18" charset="0"/>
                          </a:rPr>
                        </m:ctrlPr>
                      </m:sSupPr>
                      <m:e>
                        <m:r>
                          <m:rPr>
                            <m:nor/>
                          </m:rPr>
                          <a:rPr lang="it-IT" sz="1600" b="0" i="0" smtClean="0">
                            <a:latin typeface="Cambria Math" panose="02040503050406030204" pitchFamily="18" charset="0"/>
                          </a:rPr>
                          <m:t>(</m:t>
                        </m:r>
                        <m:r>
                          <m:rPr>
                            <m:nor/>
                          </m:rPr>
                          <a:rPr lang="it-IT" sz="1600" b="0" i="0" smtClean="0">
                            <a:latin typeface="Cambria Math" panose="02040503050406030204" pitchFamily="18" charset="0"/>
                          </a:rPr>
                          <m:t>G</m:t>
                        </m:r>
                        <m:r>
                          <m:rPr>
                            <m:nor/>
                          </m:rPr>
                          <a:rPr lang="it-IT" sz="1600" b="0" i="0" smtClean="0">
                            <a:latin typeface="Cambria Math" panose="02040503050406030204" pitchFamily="18" charset="0"/>
                          </a:rPr>
                          <m:t>)</m:t>
                        </m:r>
                      </m:e>
                      <m:sup>
                        <m:r>
                          <a:rPr lang="it-IT" sz="1600" b="0" i="1" smtClean="0">
                            <a:latin typeface="Cambria Math" panose="02040503050406030204" pitchFamily="18" charset="0"/>
                          </a:rPr>
                          <m:t>𝑚</m:t>
                        </m:r>
                        <m:r>
                          <a:rPr lang="it-IT" sz="1600" b="0" i="1" smtClean="0">
                            <a:latin typeface="Cambria Math" panose="02040503050406030204" pitchFamily="18" charset="0"/>
                          </a:rPr>
                          <m:t>−4</m:t>
                        </m:r>
                      </m:sup>
                    </m:sSup>
                  </m:oMath>
                </a14:m>
                <a:endParaRPr lang="it-IT" sz="1600" b="0" dirty="0"/>
              </a:p>
              <a:p>
                <a:r>
                  <a:rPr lang="it-IT" sz="1600" dirty="0">
                    <a:solidFill>
                      <a:srgbClr val="00B050"/>
                    </a:solidFill>
                  </a:rPr>
                  <a:t># = Gap</a:t>
                </a:r>
              </a:p>
              <a:p>
                <a:r>
                  <a:rPr lang="it-IT" sz="1600" dirty="0">
                    <a:solidFill>
                      <a:srgbClr val="0070C0"/>
                    </a:solidFill>
                  </a:rPr>
                  <a:t>M = Mismatch</a:t>
                </a:r>
              </a:p>
              <a:p>
                <a:r>
                  <a:rPr lang="it-IT" sz="1600" dirty="0">
                    <a:solidFill>
                      <a:srgbClr val="FF0000"/>
                    </a:solidFill>
                  </a:rPr>
                  <a:t>&amp; = MATCH !!</a:t>
                </a:r>
              </a:p>
            </p:txBody>
          </p:sp>
        </mc:Choice>
        <mc:Fallback>
          <p:sp>
            <p:nvSpPr>
              <p:cNvPr id="3" name="Segnaposto contenuto 2">
                <a:extLst>
                  <a:ext uri="{FF2B5EF4-FFF2-40B4-BE49-F238E27FC236}">
                    <a16:creationId xmlns:a16="http://schemas.microsoft.com/office/drawing/2014/main" id="{CD3435E1-D7D3-3FEE-D1EB-86376A5E6712}"/>
                  </a:ext>
                </a:extLst>
              </p:cNvPr>
              <p:cNvSpPr>
                <a:spLocks noGrp="1" noRot="1" noChangeAspect="1" noMove="1" noResize="1" noEditPoints="1" noAdjustHandles="1" noChangeArrowheads="1" noChangeShapeType="1" noTextEdit="1"/>
              </p:cNvSpPr>
              <p:nvPr>
                <p:ph idx="1"/>
              </p:nvPr>
            </p:nvSpPr>
            <p:spPr>
              <a:xfrm>
                <a:off x="188577" y="1340427"/>
                <a:ext cx="8323726" cy="4831773"/>
              </a:xfrm>
              <a:blipFill>
                <a:blip r:embed="rId3"/>
                <a:stretch>
                  <a:fillRect l="-440" t="-378"/>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9B015528-F1D5-0E11-4B90-18DB937D7B58}"/>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Parentesi quadra chiusa 6">
            <a:extLst>
              <a:ext uri="{FF2B5EF4-FFF2-40B4-BE49-F238E27FC236}">
                <a16:creationId xmlns:a16="http://schemas.microsoft.com/office/drawing/2014/main" id="{6D7135BE-F281-32E7-38BD-9F9EADC1CCBC}"/>
              </a:ext>
            </a:extLst>
          </p:cNvPr>
          <p:cNvSpPr/>
          <p:nvPr/>
        </p:nvSpPr>
        <p:spPr>
          <a:xfrm>
            <a:off x="7879219"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CDD7C7AE-1C00-32B7-97B3-1F0F12C9D33B}"/>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p:sp>
            <p:nvSpPr>
              <p:cNvPr id="8" name="CasellaDiTesto 7">
                <a:extLst>
                  <a:ext uri="{FF2B5EF4-FFF2-40B4-BE49-F238E27FC236}">
                    <a16:creationId xmlns:a16="http://schemas.microsoft.com/office/drawing/2014/main" id="{CDD7C7AE-1C00-32B7-97B3-1F0F12C9D33B}"/>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4"/>
                <a:stretch>
                  <a:fillRect/>
                </a:stretch>
              </a:blipFill>
            </p:spPr>
            <p:txBody>
              <a:bodyPr/>
              <a:lstStyle/>
              <a:p>
                <a:r>
                  <a:rPr lang="it-IT">
                    <a:noFill/>
                  </a:rPr>
                  <a:t> </a:t>
                </a:r>
              </a:p>
            </p:txBody>
          </p:sp>
        </mc:Fallback>
      </mc:AlternateContent>
      <p:sp>
        <p:nvSpPr>
          <p:cNvPr id="9" name="Parentesi quadra chiusa 8">
            <a:extLst>
              <a:ext uri="{FF2B5EF4-FFF2-40B4-BE49-F238E27FC236}">
                <a16:creationId xmlns:a16="http://schemas.microsoft.com/office/drawing/2014/main" id="{599DB2ED-B95D-9DBA-3D80-E1A696405143}"/>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0" name="Parentesi graffa aperta 9">
            <a:extLst>
              <a:ext uri="{FF2B5EF4-FFF2-40B4-BE49-F238E27FC236}">
                <a16:creationId xmlns:a16="http://schemas.microsoft.com/office/drawing/2014/main" id="{88FE84BB-D90F-B882-78D1-13B54103A66A}"/>
              </a:ext>
            </a:extLst>
          </p:cNvPr>
          <p:cNvSpPr/>
          <p:nvPr/>
        </p:nvSpPr>
        <p:spPr>
          <a:xfrm rot="16200000">
            <a:off x="5186740" y="2135193"/>
            <a:ext cx="369332" cy="5527693"/>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A650E534-ED3E-81D5-E35D-E7B982EDB4F8}"/>
                  </a:ext>
                </a:extLst>
              </p:cNvPr>
              <p:cNvSpPr txBox="1"/>
              <p:nvPr/>
            </p:nvSpPr>
            <p:spPr>
              <a:xfrm>
                <a:off x="4137353" y="513033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p:sp>
            <p:nvSpPr>
              <p:cNvPr id="11" name="CasellaDiTesto 10">
                <a:extLst>
                  <a:ext uri="{FF2B5EF4-FFF2-40B4-BE49-F238E27FC236}">
                    <a16:creationId xmlns:a16="http://schemas.microsoft.com/office/drawing/2014/main" id="{A650E534-ED3E-81D5-E35D-E7B982EDB4F8}"/>
                  </a:ext>
                </a:extLst>
              </p:cNvPr>
              <p:cNvSpPr txBox="1">
                <a:spLocks noRot="1" noChangeAspect="1" noMove="1" noResize="1" noEditPoints="1" noAdjustHandles="1" noChangeArrowheads="1" noChangeShapeType="1" noTextEdit="1"/>
              </p:cNvSpPr>
              <p:nvPr/>
            </p:nvSpPr>
            <p:spPr>
              <a:xfrm>
                <a:off x="4137353" y="5130334"/>
                <a:ext cx="2479614" cy="369332"/>
              </a:xfrm>
              <a:prstGeom prst="rect">
                <a:avLst/>
              </a:prstGeom>
              <a:blipFill>
                <a:blip r:embed="rId5"/>
                <a:stretch>
                  <a:fillRect b="-6667"/>
                </a:stretch>
              </a:blipFill>
            </p:spPr>
            <p:txBody>
              <a:bodyPr/>
              <a:lstStyle/>
              <a:p>
                <a:r>
                  <a:rPr lang="it-IT">
                    <a:noFill/>
                  </a:rPr>
                  <a:t> </a:t>
                </a:r>
              </a:p>
            </p:txBody>
          </p:sp>
        </mc:Fallback>
      </mc:AlternateContent>
      <p:sp>
        <p:nvSpPr>
          <p:cNvPr id="12" name="Parentesi graffa aperta 11">
            <a:extLst>
              <a:ext uri="{FF2B5EF4-FFF2-40B4-BE49-F238E27FC236}">
                <a16:creationId xmlns:a16="http://schemas.microsoft.com/office/drawing/2014/main" id="{A2A7A5CF-7E78-7F4A-3D53-176DBF386545}"/>
              </a:ext>
            </a:extLst>
          </p:cNvPr>
          <p:cNvSpPr/>
          <p:nvPr/>
        </p:nvSpPr>
        <p:spPr>
          <a:xfrm rot="10800000">
            <a:off x="8298351"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7D595EEF-DE19-F057-EF87-D2E79DC33A47}"/>
                  </a:ext>
                </a:extLst>
              </p:cNvPr>
              <p:cNvSpPr txBox="1"/>
              <p:nvPr/>
            </p:nvSpPr>
            <p:spPr>
              <a:xfrm rot="16200000">
                <a:off x="7702215"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p:sp>
            <p:nvSpPr>
              <p:cNvPr id="13" name="CasellaDiTesto 12">
                <a:extLst>
                  <a:ext uri="{FF2B5EF4-FFF2-40B4-BE49-F238E27FC236}">
                    <a16:creationId xmlns:a16="http://schemas.microsoft.com/office/drawing/2014/main" id="{7D595EEF-DE19-F057-EF87-D2E79DC33A47}"/>
                  </a:ext>
                </a:extLst>
              </p:cNvPr>
              <p:cNvSpPr txBox="1">
                <a:spLocks noRot="1" noChangeAspect="1" noMove="1" noResize="1" noEditPoints="1" noAdjustHandles="1" noChangeArrowheads="1" noChangeShapeType="1" noTextEdit="1"/>
              </p:cNvSpPr>
              <p:nvPr/>
            </p:nvSpPr>
            <p:spPr>
              <a:xfrm rot="16200000">
                <a:off x="7702215" y="3165444"/>
                <a:ext cx="2479614" cy="369332"/>
              </a:xfrm>
              <a:prstGeom prst="rect">
                <a:avLst/>
              </a:prstGeom>
              <a:blipFill>
                <a:blip r:embed="rId6"/>
                <a:stretch>
                  <a:fillRect r="-6667"/>
                </a:stretch>
              </a:blipFill>
            </p:spPr>
            <p:txBody>
              <a:bodyPr/>
              <a:lstStyle/>
              <a:p>
                <a:r>
                  <a:rPr lang="it-IT">
                    <a:noFill/>
                  </a:rPr>
                  <a:t> </a:t>
                </a:r>
              </a:p>
            </p:txBody>
          </p:sp>
        </mc:Fallback>
      </mc:AlternateContent>
      <p:graphicFrame>
        <p:nvGraphicFramePr>
          <p:cNvPr id="15" name="Tabella 14">
            <a:extLst>
              <a:ext uri="{FF2B5EF4-FFF2-40B4-BE49-F238E27FC236}">
                <a16:creationId xmlns:a16="http://schemas.microsoft.com/office/drawing/2014/main" id="{4A53AE98-6291-7816-3EAD-6917E920431A}"/>
              </a:ext>
            </a:extLst>
          </p:cNvPr>
          <p:cNvGraphicFramePr>
            <a:graphicFrameLocks noGrp="1"/>
          </p:cNvGraphicFramePr>
          <p:nvPr>
            <p:extLst>
              <p:ext uri="{D42A27DB-BD31-4B8C-83A1-F6EECF244321}">
                <p14:modId xmlns:p14="http://schemas.microsoft.com/office/powerpoint/2010/main" val="2150618097"/>
              </p:ext>
            </p:extLst>
          </p:nvPr>
        </p:nvGraphicFramePr>
        <p:xfrm>
          <a:off x="2112256" y="1818410"/>
          <a:ext cx="5941040" cy="2664669"/>
        </p:xfrm>
        <a:graphic>
          <a:graphicData uri="http://schemas.openxmlformats.org/drawingml/2006/table">
            <a:tbl>
              <a:tblPr firstRow="1" bandRow="1">
                <a:tableStyleId>{2D5ABB26-0587-4C30-8999-92F81FD0307C}</a:tableStyleId>
              </a:tblPr>
              <a:tblGrid>
                <a:gridCol w="594104">
                  <a:extLst>
                    <a:ext uri="{9D8B030D-6E8A-4147-A177-3AD203B41FA5}">
                      <a16:colId xmlns:a16="http://schemas.microsoft.com/office/drawing/2014/main" val="397758809"/>
                    </a:ext>
                  </a:extLst>
                </a:gridCol>
                <a:gridCol w="594104">
                  <a:extLst>
                    <a:ext uri="{9D8B030D-6E8A-4147-A177-3AD203B41FA5}">
                      <a16:colId xmlns:a16="http://schemas.microsoft.com/office/drawing/2014/main" val="2606955900"/>
                    </a:ext>
                  </a:extLst>
                </a:gridCol>
                <a:gridCol w="594104">
                  <a:extLst>
                    <a:ext uri="{9D8B030D-6E8A-4147-A177-3AD203B41FA5}">
                      <a16:colId xmlns:a16="http://schemas.microsoft.com/office/drawing/2014/main" val="3591974784"/>
                    </a:ext>
                  </a:extLst>
                </a:gridCol>
                <a:gridCol w="594104">
                  <a:extLst>
                    <a:ext uri="{9D8B030D-6E8A-4147-A177-3AD203B41FA5}">
                      <a16:colId xmlns:a16="http://schemas.microsoft.com/office/drawing/2014/main" val="3391574222"/>
                    </a:ext>
                  </a:extLst>
                </a:gridCol>
                <a:gridCol w="594104">
                  <a:extLst>
                    <a:ext uri="{9D8B030D-6E8A-4147-A177-3AD203B41FA5}">
                      <a16:colId xmlns:a16="http://schemas.microsoft.com/office/drawing/2014/main" val="7246197"/>
                    </a:ext>
                  </a:extLst>
                </a:gridCol>
                <a:gridCol w="594104">
                  <a:extLst>
                    <a:ext uri="{9D8B030D-6E8A-4147-A177-3AD203B41FA5}">
                      <a16:colId xmlns:a16="http://schemas.microsoft.com/office/drawing/2014/main" val="268348536"/>
                    </a:ext>
                  </a:extLst>
                </a:gridCol>
                <a:gridCol w="594104">
                  <a:extLst>
                    <a:ext uri="{9D8B030D-6E8A-4147-A177-3AD203B41FA5}">
                      <a16:colId xmlns:a16="http://schemas.microsoft.com/office/drawing/2014/main" val="820455646"/>
                    </a:ext>
                  </a:extLst>
                </a:gridCol>
                <a:gridCol w="594104">
                  <a:extLst>
                    <a:ext uri="{9D8B030D-6E8A-4147-A177-3AD203B41FA5}">
                      <a16:colId xmlns:a16="http://schemas.microsoft.com/office/drawing/2014/main" val="3624604475"/>
                    </a:ext>
                  </a:extLst>
                </a:gridCol>
                <a:gridCol w="594104">
                  <a:extLst>
                    <a:ext uri="{9D8B030D-6E8A-4147-A177-3AD203B41FA5}">
                      <a16:colId xmlns:a16="http://schemas.microsoft.com/office/drawing/2014/main" val="743306787"/>
                    </a:ext>
                  </a:extLst>
                </a:gridCol>
                <a:gridCol w="594104">
                  <a:extLst>
                    <a:ext uri="{9D8B030D-6E8A-4147-A177-3AD203B41FA5}">
                      <a16:colId xmlns:a16="http://schemas.microsoft.com/office/drawing/2014/main" val="644756828"/>
                    </a:ext>
                  </a:extLst>
                </a:gridCol>
              </a:tblGrid>
              <a:tr h="380667">
                <a:tc>
                  <a:txBody>
                    <a:bodyPr/>
                    <a:lstStyle/>
                    <a:p>
                      <a:pPr algn="ctr"/>
                      <a:r>
                        <a:rPr lang="it-IT" b="1" dirty="0">
                          <a:solidFill>
                            <a:schemeClr val="tx1"/>
                          </a:solidFill>
                        </a:rPr>
                        <a:t>.</a:t>
                      </a:r>
                    </a:p>
                  </a:txBody>
                  <a:tcPr/>
                </a:tc>
                <a:tc>
                  <a:txBody>
                    <a:bodyPr/>
                    <a:lstStyle/>
                    <a:p>
                      <a:pPr algn="ctr"/>
                      <a:r>
                        <a:rPr lang="it-IT" b="1" dirty="0"/>
                        <a:t>.</a:t>
                      </a:r>
                    </a:p>
                  </a:txBody>
                  <a:tcPr/>
                </a:tc>
                <a:tc>
                  <a:txBody>
                    <a:bodyPr/>
                    <a:lstStyle/>
                    <a:p>
                      <a:pPr algn="ctr"/>
                      <a:r>
                        <a:rPr lang="it-IT" b="1" dirty="0"/>
                        <a:t>T</a:t>
                      </a:r>
                    </a:p>
                  </a:txBody>
                  <a:tcPr/>
                </a:tc>
                <a:tc>
                  <a:txBody>
                    <a:bodyPr/>
                    <a:lstStyle/>
                    <a:p>
                      <a:pPr algn="ctr"/>
                      <a:r>
                        <a:rPr lang="it-IT" b="1" dirty="0"/>
                        <a:t>A</a:t>
                      </a:r>
                    </a:p>
                  </a:txBody>
                  <a:tcPr/>
                </a:tc>
                <a:tc>
                  <a:txBody>
                    <a:bodyPr/>
                    <a:lstStyle/>
                    <a:p>
                      <a:pPr algn="ctr"/>
                      <a:r>
                        <a:rPr lang="it-IT" b="1" dirty="0"/>
                        <a:t>C</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extLst>
                  <a:ext uri="{0D108BD9-81ED-4DB2-BD59-A6C34878D82A}">
                    <a16:rowId xmlns:a16="http://schemas.microsoft.com/office/drawing/2014/main" val="739415221"/>
                  </a:ext>
                </a:extLst>
              </a:tr>
              <a:tr h="380667">
                <a:tc>
                  <a:txBody>
                    <a:bodyPr/>
                    <a:lstStyle/>
                    <a:p>
                      <a:pPr algn="ctr"/>
                      <a:r>
                        <a:rPr lang="it-IT" b="1" dirty="0"/>
                        <a:t>.</a:t>
                      </a:r>
                    </a:p>
                  </a:txBody>
                  <a:tcPr/>
                </a:tc>
                <a:tc>
                  <a:txBody>
                    <a:bodyPr/>
                    <a:lstStyle/>
                    <a:p>
                      <a:pPr algn="ctr"/>
                      <a:r>
                        <a:rPr lang="it-IT" b="1" dirty="0">
                          <a:solidFill>
                            <a:schemeClr val="tx1"/>
                          </a:solidFill>
                        </a:rPr>
                        <a:t>0</a:t>
                      </a:r>
                    </a:p>
                  </a:txBody>
                  <a:tcPr>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2152131236"/>
                  </a:ext>
                </a:extLst>
              </a:tr>
              <a:tr h="380667">
                <a:tc>
                  <a:txBody>
                    <a:bodyPr/>
                    <a:lstStyle/>
                    <a:p>
                      <a:pPr algn="ctr"/>
                      <a:r>
                        <a:rPr lang="it-IT" b="1" dirty="0"/>
                        <a:t>G</a:t>
                      </a:r>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b="1" dirty="0">
                          <a:solidFill>
                            <a:srgbClr val="FF0000"/>
                          </a:solidFill>
                        </a:rPr>
                        <a:t>&amp;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4005565002"/>
                  </a:ext>
                </a:extLst>
              </a:tr>
              <a:tr h="380667">
                <a:tc>
                  <a:txBody>
                    <a:bodyPr/>
                    <a:lstStyle/>
                    <a:p>
                      <a:pPr algn="ctr"/>
                      <a:r>
                        <a:rPr lang="it-IT" b="1" dirty="0"/>
                        <a:t>T</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tc>
                  <a:txBody>
                    <a:bodyPr/>
                    <a:lstStyle/>
                    <a:p>
                      <a:pPr algn="ctr"/>
                      <a:r>
                        <a:rPr lang="it-IT" b="1" dirty="0"/>
                        <a:t>X</a:t>
                      </a:r>
                    </a:p>
                  </a:txBody>
                  <a:tcPr/>
                </a:tc>
                <a:extLst>
                  <a:ext uri="{0D108BD9-81ED-4DB2-BD59-A6C34878D82A}">
                    <a16:rowId xmlns:a16="http://schemas.microsoft.com/office/drawing/2014/main" val="4093645247"/>
                  </a:ext>
                </a:extLst>
              </a:tr>
              <a:tr h="380667">
                <a:tc>
                  <a:txBody>
                    <a:bodyPr/>
                    <a:lstStyle/>
                    <a:p>
                      <a:pPr algn="ctr"/>
                      <a:r>
                        <a:rPr lang="it-IT" b="1" dirty="0"/>
                        <a:t>A</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b="1" dirty="0"/>
                        <a:t>X</a:t>
                      </a:r>
                    </a:p>
                  </a:txBody>
                  <a:tcPr/>
                </a:tc>
                <a:extLst>
                  <a:ext uri="{0D108BD9-81ED-4DB2-BD59-A6C34878D82A}">
                    <a16:rowId xmlns:a16="http://schemas.microsoft.com/office/drawing/2014/main" val="361155545"/>
                  </a:ext>
                </a:extLst>
              </a:tr>
              <a:tr h="380667">
                <a:tc>
                  <a:txBody>
                    <a:bodyPr/>
                    <a:lstStyle/>
                    <a:p>
                      <a:pPr algn="ctr"/>
                      <a:r>
                        <a:rPr lang="it-IT" b="1" dirty="0"/>
                        <a:t>C</a:t>
                      </a:r>
                    </a:p>
                  </a:txBody>
                  <a:tcPr/>
                </a:tc>
                <a:tc>
                  <a:txBody>
                    <a:bodyPr/>
                    <a:lstStyle/>
                    <a:p>
                      <a:pPr algn="ctr"/>
                      <a:r>
                        <a:rPr lang="it-IT" b="1" dirty="0"/>
                        <a:t>X</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b="1" dirty="0"/>
                        <a:t>X</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994838"/>
                  </a:ext>
                </a:extLst>
              </a:tr>
              <a:tr h="380667">
                <a:tc>
                  <a:txBody>
                    <a:bodyPr/>
                    <a:lstStyle/>
                    <a:p>
                      <a:pPr algn="ctr"/>
                      <a:r>
                        <a:rPr lang="it-IT" b="1" dirty="0"/>
                        <a:t>C</a:t>
                      </a:r>
                    </a:p>
                  </a:txBody>
                  <a:tcPr/>
                </a:tc>
                <a:tc>
                  <a:txBody>
                    <a:bodyPr/>
                    <a:lstStyle/>
                    <a:p>
                      <a:pPr algn="ctr"/>
                      <a:r>
                        <a:rPr lang="it-IT" b="1" dirty="0"/>
                        <a:t>X</a:t>
                      </a:r>
                    </a:p>
                  </a:txBody>
                  <a:tcPr/>
                </a:tc>
                <a:tc>
                  <a:txBody>
                    <a:bodyPr/>
                    <a:lstStyle/>
                    <a:p>
                      <a:pPr algn="ctr"/>
                      <a:r>
                        <a:rPr lang="it-IT" b="1" dirty="0"/>
                        <a:t>X</a:t>
                      </a:r>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FF0000"/>
                          </a:solidFill>
                        </a:rPr>
                        <a:t>&amp;</a:t>
                      </a:r>
                      <a:endParaRPr lang="it-IT" b="1" dirty="0"/>
                    </a:p>
                  </a:txBody>
                  <a:tcPr/>
                </a:tc>
                <a:tc>
                  <a:txBody>
                    <a:bodyPr/>
                    <a:lstStyle/>
                    <a:p>
                      <a:pPr algn="ctr"/>
                      <a:r>
                        <a:rPr lang="it-IT" sz="1800" dirty="0">
                          <a:solidFill>
                            <a:srgbClr val="00B050"/>
                          </a:solidFill>
                        </a:rPr>
                        <a:t>#</a:t>
                      </a:r>
                      <a:endParaRPr lang="it-IT"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800" dirty="0">
                          <a:solidFill>
                            <a:srgbClr val="0070C0"/>
                          </a:solidFill>
                        </a:rPr>
                        <a:t>M</a:t>
                      </a:r>
                      <a:endParaRPr lang="it-IT" b="1" dirty="0"/>
                    </a:p>
                  </a:txBody>
                  <a:tcPr>
                    <a:lnL w="12700" cap="flat" cmpd="sng" algn="ctr">
                      <a:solidFill>
                        <a:schemeClr val="tx1"/>
                      </a:solidFill>
                      <a:prstDash val="solid"/>
                      <a:round/>
                      <a:headEnd type="none" w="med" len="med"/>
                      <a:tailEnd type="none" w="med" len="med"/>
                    </a:lnL>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tc>
                <a:tc>
                  <a:txBody>
                    <a:bodyPr/>
                    <a:lstStyle/>
                    <a:p>
                      <a:pPr algn="ctr"/>
                      <a:r>
                        <a:rPr lang="it-IT" sz="1800" dirty="0">
                          <a:solidFill>
                            <a:srgbClr val="00B050"/>
                          </a:solidFill>
                        </a:rPr>
                        <a:t>#</a:t>
                      </a:r>
                      <a:endParaRPr lang="it-IT"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53260919"/>
                  </a:ext>
                </a:extLst>
              </a:tr>
            </a:tbl>
          </a:graphicData>
        </a:graphic>
      </p:graphicFrame>
    </p:spTree>
    <p:extLst>
      <p:ext uri="{BB962C8B-B14F-4D97-AF65-F5344CB8AC3E}">
        <p14:creationId xmlns:p14="http://schemas.microsoft.com/office/powerpoint/2010/main" val="71776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B5B2B0-C8BD-714A-A06A-DF7B9502EF55}"/>
              </a:ext>
            </a:extLst>
          </p:cNvPr>
          <p:cNvSpPr>
            <a:spLocks noGrp="1"/>
          </p:cNvSpPr>
          <p:nvPr>
            <p:ph type="title"/>
          </p:nvPr>
        </p:nvSpPr>
        <p:spPr/>
        <p:txBody>
          <a:bodyPr/>
          <a:lstStyle/>
          <a:p>
            <a:r>
              <a:rPr lang="it-IT" dirty="0"/>
              <a:t>Algoritmo di </a:t>
            </a:r>
            <a:r>
              <a:rPr lang="it-IT" dirty="0" err="1"/>
              <a:t>Needleman-Wunsch</a:t>
            </a:r>
            <a:endParaRPr lang="it-IT" dirty="0"/>
          </a:p>
        </p:txBody>
      </p:sp>
      <p:sp>
        <p:nvSpPr>
          <p:cNvPr id="3" name="Segnaposto contenuto 2">
            <a:extLst>
              <a:ext uri="{FF2B5EF4-FFF2-40B4-BE49-F238E27FC236}">
                <a16:creationId xmlns:a16="http://schemas.microsoft.com/office/drawing/2014/main" id="{750F3FBC-E37A-5995-23CE-D7AEA40B8E9D}"/>
              </a:ext>
            </a:extLst>
          </p:cNvPr>
          <p:cNvSpPr>
            <a:spLocks noGrp="1"/>
          </p:cNvSpPr>
          <p:nvPr>
            <p:ph idx="1"/>
          </p:nvPr>
        </p:nvSpPr>
        <p:spPr>
          <a:xfrm>
            <a:off x="483289" y="1764792"/>
            <a:ext cx="8177422" cy="3328415"/>
          </a:xfrm>
        </p:spPr>
        <p:txBody>
          <a:bodyPr/>
          <a:lstStyle/>
          <a:p>
            <a:r>
              <a:rPr lang="it-IT" dirty="0"/>
              <a:t>Input: </a:t>
            </a:r>
          </a:p>
          <a:p>
            <a:r>
              <a:rPr lang="it-IT" dirty="0"/>
              <a:t>	- Due Stringhe x, y di lunghezza rispettivamente m e n</a:t>
            </a:r>
          </a:p>
          <a:p>
            <a:r>
              <a:rPr lang="it-IT" dirty="0"/>
              <a:t>	- Costo per l’inserimento di un gap</a:t>
            </a:r>
          </a:p>
          <a:p>
            <a:r>
              <a:rPr lang="it-IT" dirty="0"/>
              <a:t>	- Costo di un mismatch</a:t>
            </a:r>
          </a:p>
          <a:p>
            <a:endParaRPr lang="it-IT" dirty="0"/>
          </a:p>
          <a:p>
            <a:r>
              <a:rPr lang="it-IT" dirty="0"/>
              <a:t>Output:</a:t>
            </a:r>
          </a:p>
          <a:p>
            <a:r>
              <a:rPr lang="it-IT" dirty="0"/>
              <a:t>	- Costo totale dell’allineamento minimo</a:t>
            </a:r>
          </a:p>
          <a:p>
            <a:r>
              <a:rPr lang="it-IT" dirty="0"/>
              <a:t>	- Due Stringhe allineate</a:t>
            </a:r>
          </a:p>
        </p:txBody>
      </p:sp>
      <p:sp>
        <p:nvSpPr>
          <p:cNvPr id="6" name="Rettangolo 5">
            <a:extLst>
              <a:ext uri="{FF2B5EF4-FFF2-40B4-BE49-F238E27FC236}">
                <a16:creationId xmlns:a16="http://schemas.microsoft.com/office/drawing/2014/main" id="{F1030426-318A-DDC1-AF76-67FD24B426BA}"/>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6875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Algoritmo di </a:t>
            </a:r>
            <a:r>
              <a:rPr lang="it-IT" dirty="0" err="1"/>
              <a:t>Needleman-Wunsch</a:t>
            </a:r>
            <a:endParaRPr lang="it-IT" dirty="0"/>
          </a:p>
        </p:txBody>
      </p:sp>
      <p:sp>
        <p:nvSpPr>
          <p:cNvPr id="5" name="Rettangolo 4">
            <a:extLst>
              <a:ext uri="{FF2B5EF4-FFF2-40B4-BE49-F238E27FC236}">
                <a16:creationId xmlns:a16="http://schemas.microsoft.com/office/drawing/2014/main" id="{554CCA28-B0FA-FA2E-2E36-DDD660A24F8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4" name="Segnaposto contenuto 13">
            <a:extLst>
              <a:ext uri="{FF2B5EF4-FFF2-40B4-BE49-F238E27FC236}">
                <a16:creationId xmlns:a16="http://schemas.microsoft.com/office/drawing/2014/main" id="{EA8F7CA3-9874-F226-65E3-AAAE46811EDE}"/>
              </a:ext>
            </a:extLst>
          </p:cNvPr>
          <p:cNvGraphicFramePr>
            <a:graphicFrameLocks noGrp="1"/>
          </p:cNvGraphicFramePr>
          <p:nvPr>
            <p:ph idx="1"/>
            <p:extLst>
              <p:ext uri="{D42A27DB-BD31-4B8C-83A1-F6EECF244321}">
                <p14:modId xmlns:p14="http://schemas.microsoft.com/office/powerpoint/2010/main" val="924278415"/>
              </p:ext>
            </p:extLst>
          </p:nvPr>
        </p:nvGraphicFramePr>
        <p:xfrm>
          <a:off x="2112261" y="1822175"/>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t>0</a:t>
                      </a:r>
                    </a:p>
                  </a:txBody>
                  <a:tcPr/>
                </a:tc>
                <a:tc>
                  <a:txBody>
                    <a:bodyPr/>
                    <a:lstStyle/>
                    <a:p>
                      <a:pPr algn="ctr"/>
                      <a:endParaRPr lang="it-IT" b="1" dirty="0"/>
                    </a:p>
                  </a:txBody>
                  <a:tcPr/>
                </a:tc>
                <a:tc>
                  <a:txBody>
                    <a:bodyPr/>
                    <a:lstStyle/>
                    <a:p>
                      <a:pPr algn="ctr"/>
                      <a:endParaRPr lang="it-IT" b="1" dirty="0"/>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endParaRPr lang="it-IT" b="1"/>
                    </a:p>
                  </a:txBody>
                  <a:tcPr/>
                </a:tc>
                <a:tc>
                  <a:txBody>
                    <a:bodyPr/>
                    <a:lstStyle/>
                    <a:p>
                      <a:pPr algn="ctr"/>
                      <a:endParaRPr lang="it-IT" b="1" dirty="0"/>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a:p>
                  </a:txBody>
                  <a:tcPr/>
                </a:tc>
                <a:tc>
                  <a:txBody>
                    <a:bodyPr/>
                    <a:lstStyle/>
                    <a:p>
                      <a:pPr algn="ctr"/>
                      <a:endParaRPr lang="it-IT" b="1" dirty="0"/>
                    </a:p>
                  </a:txBody>
                  <a:tcPr/>
                </a:tc>
                <a:extLst>
                  <a:ext uri="{0D108BD9-81ED-4DB2-BD59-A6C34878D82A}">
                    <a16:rowId xmlns:a16="http://schemas.microsoft.com/office/drawing/2014/main" val="898260026"/>
                  </a:ext>
                </a:extLst>
              </a:tr>
            </a:tbl>
          </a:graphicData>
        </a:graphic>
      </p:graphicFrame>
      <p:sp>
        <p:nvSpPr>
          <p:cNvPr id="12" name="Parentesi quadra chiusa 11">
            <a:extLst>
              <a:ext uri="{FF2B5EF4-FFF2-40B4-BE49-F238E27FC236}">
                <a16:creationId xmlns:a16="http://schemas.microsoft.com/office/drawing/2014/main" id="{060BCBAB-5CE2-4218-6ACE-9FD28332EAE8}"/>
              </a:ext>
            </a:extLst>
          </p:cNvPr>
          <p:cNvSpPr/>
          <p:nvPr/>
        </p:nvSpPr>
        <p:spPr>
          <a:xfrm>
            <a:off x="6227060"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6625C3E-7C15-6944-5180-C25827F09A04}"/>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13" name="CasellaDiTesto 12">
                <a:extLst>
                  <a:ext uri="{FF2B5EF4-FFF2-40B4-BE49-F238E27FC236}">
                    <a16:creationId xmlns:a16="http://schemas.microsoft.com/office/drawing/2014/main" id="{16625C3E-7C15-6944-5180-C25827F09A04}"/>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3"/>
                <a:stretch>
                  <a:fillRect/>
                </a:stretch>
              </a:blipFill>
            </p:spPr>
            <p:txBody>
              <a:bodyPr/>
              <a:lstStyle/>
              <a:p>
                <a:r>
                  <a:rPr lang="it-IT">
                    <a:noFill/>
                  </a:rPr>
                  <a:t> </a:t>
                </a:r>
              </a:p>
            </p:txBody>
          </p:sp>
        </mc:Fallback>
      </mc:AlternateContent>
      <p:sp>
        <p:nvSpPr>
          <p:cNvPr id="15" name="Parentesi quadra chiusa 14">
            <a:extLst>
              <a:ext uri="{FF2B5EF4-FFF2-40B4-BE49-F238E27FC236}">
                <a16:creationId xmlns:a16="http://schemas.microsoft.com/office/drawing/2014/main" id="{517901CC-2881-3687-1206-9775913271AC}"/>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7" name="Parentesi graffa aperta 16">
            <a:extLst>
              <a:ext uri="{FF2B5EF4-FFF2-40B4-BE49-F238E27FC236}">
                <a16:creationId xmlns:a16="http://schemas.microsoft.com/office/drawing/2014/main" id="{8BFCBEA8-5DFD-D1FB-8995-4EEF11452426}"/>
              </a:ext>
            </a:extLst>
          </p:cNvPr>
          <p:cNvSpPr/>
          <p:nvPr/>
        </p:nvSpPr>
        <p:spPr>
          <a:xfrm rot="16200000">
            <a:off x="4395468" y="2926466"/>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AB6C93D-864C-8B35-4D98-F556FA6874E5}"/>
                  </a:ext>
                </a:extLst>
              </p:cNvPr>
              <p:cNvSpPr txBox="1"/>
              <p:nvPr/>
            </p:nvSpPr>
            <p:spPr>
              <a:xfrm>
                <a:off x="3358035"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18" name="CasellaDiTesto 17">
                <a:extLst>
                  <a:ext uri="{FF2B5EF4-FFF2-40B4-BE49-F238E27FC236}">
                    <a16:creationId xmlns:a16="http://schemas.microsoft.com/office/drawing/2014/main" id="{2AB6C93D-864C-8B35-4D98-F556FA6874E5}"/>
                  </a:ext>
                </a:extLst>
              </p:cNvPr>
              <p:cNvSpPr txBox="1">
                <a:spLocks noRot="1" noChangeAspect="1" noMove="1" noResize="1" noEditPoints="1" noAdjustHandles="1" noChangeArrowheads="1" noChangeShapeType="1" noTextEdit="1"/>
              </p:cNvSpPr>
              <p:nvPr/>
            </p:nvSpPr>
            <p:spPr>
              <a:xfrm>
                <a:off x="3358035" y="5126375"/>
                <a:ext cx="2479614" cy="369332"/>
              </a:xfrm>
              <a:prstGeom prst="rect">
                <a:avLst/>
              </a:prstGeom>
              <a:blipFill>
                <a:blip r:embed="rId4"/>
                <a:stretch>
                  <a:fillRect b="-4918"/>
                </a:stretch>
              </a:blipFill>
            </p:spPr>
            <p:txBody>
              <a:bodyPr/>
              <a:lstStyle/>
              <a:p>
                <a:r>
                  <a:rPr lang="it-IT">
                    <a:noFill/>
                  </a:rPr>
                  <a:t> </a:t>
                </a:r>
              </a:p>
            </p:txBody>
          </p:sp>
        </mc:Fallback>
      </mc:AlternateContent>
      <p:sp>
        <p:nvSpPr>
          <p:cNvPr id="19" name="Parentesi graffa aperta 18">
            <a:extLst>
              <a:ext uri="{FF2B5EF4-FFF2-40B4-BE49-F238E27FC236}">
                <a16:creationId xmlns:a16="http://schemas.microsoft.com/office/drawing/2014/main" id="{68160856-2DC9-8EA8-DBA9-CCE978801C40}"/>
              </a:ext>
            </a:extLst>
          </p:cNvPr>
          <p:cNvSpPr/>
          <p:nvPr/>
        </p:nvSpPr>
        <p:spPr>
          <a:xfrm rot="10800000">
            <a:off x="6885182"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4D7EB31-517D-EC74-B7A4-E89E21B36642}"/>
                  </a:ext>
                </a:extLst>
              </p:cNvPr>
              <p:cNvSpPr txBox="1"/>
              <p:nvPr/>
            </p:nvSpPr>
            <p:spPr>
              <a:xfrm rot="16200000">
                <a:off x="6289046"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20" name="CasellaDiTesto 19">
                <a:extLst>
                  <a:ext uri="{FF2B5EF4-FFF2-40B4-BE49-F238E27FC236}">
                    <a16:creationId xmlns:a16="http://schemas.microsoft.com/office/drawing/2014/main" id="{34D7EB31-517D-EC74-B7A4-E89E21B36642}"/>
                  </a:ext>
                </a:extLst>
              </p:cNvPr>
              <p:cNvSpPr txBox="1">
                <a:spLocks noRot="1" noChangeAspect="1" noMove="1" noResize="1" noEditPoints="1" noAdjustHandles="1" noChangeArrowheads="1" noChangeShapeType="1" noTextEdit="1"/>
              </p:cNvSpPr>
              <p:nvPr/>
            </p:nvSpPr>
            <p:spPr>
              <a:xfrm rot="16200000">
                <a:off x="6289046" y="3165444"/>
                <a:ext cx="2479614" cy="369332"/>
              </a:xfrm>
              <a:prstGeom prst="rect">
                <a:avLst/>
              </a:prstGeom>
              <a:blipFill>
                <a:blip r:embed="rId5"/>
                <a:stretch>
                  <a:fillRect r="-6667"/>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DD48D718-A6CB-7753-685C-EF202A291F64}"/>
              </a:ext>
            </a:extLst>
          </p:cNvPr>
          <p:cNvCxnSpPr>
            <a:cxnSpLocks/>
          </p:cNvCxnSpPr>
          <p:nvPr/>
        </p:nvCxnSpPr>
        <p:spPr>
          <a:xfrm>
            <a:off x="6355077" y="2005055"/>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sellaDiTesto 23">
            <a:extLst>
              <a:ext uri="{FF2B5EF4-FFF2-40B4-BE49-F238E27FC236}">
                <a16:creationId xmlns:a16="http://schemas.microsoft.com/office/drawing/2014/main" id="{B274DCBF-65E3-8DBB-D6E2-47D5DEDE635D}"/>
              </a:ext>
            </a:extLst>
          </p:cNvPr>
          <p:cNvSpPr txBox="1"/>
          <p:nvPr/>
        </p:nvSpPr>
        <p:spPr>
          <a:xfrm>
            <a:off x="7184902" y="1872450"/>
            <a:ext cx="1172138" cy="276999"/>
          </a:xfrm>
          <a:prstGeom prst="rect">
            <a:avLst/>
          </a:prstGeom>
          <a:noFill/>
        </p:spPr>
        <p:txBody>
          <a:bodyPr wrap="square" lIns="0" tIns="0" rIns="0" bIns="0" rtlCol="0">
            <a:spAutoFit/>
          </a:bodyPr>
          <a:lstStyle/>
          <a:p>
            <a:r>
              <a:rPr lang="it-IT" dirty="0"/>
              <a:t>Stringa x</a:t>
            </a:r>
          </a:p>
        </p:txBody>
      </p:sp>
      <p:cxnSp>
        <p:nvCxnSpPr>
          <p:cNvPr id="25" name="Connettore 2 24">
            <a:extLst>
              <a:ext uri="{FF2B5EF4-FFF2-40B4-BE49-F238E27FC236}">
                <a16:creationId xmlns:a16="http://schemas.microsoft.com/office/drawing/2014/main" id="{9DB55739-710E-B995-17FD-36DCD0ECE55D}"/>
              </a:ext>
            </a:extLst>
          </p:cNvPr>
          <p:cNvCxnSpPr>
            <a:cxnSpLocks/>
          </p:cNvCxnSpPr>
          <p:nvPr/>
        </p:nvCxnSpPr>
        <p:spPr>
          <a:xfrm>
            <a:off x="2368296" y="4511531"/>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EEBA08D9-380B-78C6-E03B-7C108A431E9B}"/>
              </a:ext>
            </a:extLst>
          </p:cNvPr>
          <p:cNvSpPr txBox="1"/>
          <p:nvPr/>
        </p:nvSpPr>
        <p:spPr>
          <a:xfrm>
            <a:off x="2021491" y="5106888"/>
            <a:ext cx="1172138" cy="276999"/>
          </a:xfrm>
          <a:prstGeom prst="rect">
            <a:avLst/>
          </a:prstGeom>
          <a:noFill/>
        </p:spPr>
        <p:txBody>
          <a:bodyPr wrap="square" lIns="0" tIns="0" rIns="0" bIns="0" rtlCol="0">
            <a:spAutoFit/>
          </a:bodyPr>
          <a:lstStyle/>
          <a:p>
            <a:r>
              <a:rPr lang="it-IT" dirty="0"/>
              <a:t>Stringa y</a:t>
            </a:r>
          </a:p>
        </p:txBody>
      </p:sp>
    </p:spTree>
    <p:extLst>
      <p:ext uri="{BB962C8B-B14F-4D97-AF65-F5344CB8AC3E}">
        <p14:creationId xmlns:p14="http://schemas.microsoft.com/office/powerpoint/2010/main" val="3383649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9986B1-0E95-348E-12FC-896A2AC43F41}"/>
              </a:ext>
            </a:extLst>
          </p:cNvPr>
          <p:cNvSpPr>
            <a:spLocks noGrp="1"/>
          </p:cNvSpPr>
          <p:nvPr>
            <p:ph type="title"/>
          </p:nvPr>
        </p:nvSpPr>
        <p:spPr/>
        <p:txBody>
          <a:bodyPr/>
          <a:lstStyle/>
          <a:p>
            <a:r>
              <a:rPr lang="it-IT" dirty="0"/>
              <a:t>Definizione ricorsiva di C</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FAD1BF9-1881-97CC-BF22-390183E80B08}"/>
                  </a:ext>
                </a:extLst>
              </p:cNvPr>
              <p:cNvSpPr>
                <a:spLocks noGrp="1"/>
              </p:cNvSpPr>
              <p:nvPr>
                <p:ph idx="1"/>
              </p:nvPr>
            </p:nvSpPr>
            <p:spPr>
              <a:xfrm>
                <a:off x="410137" y="3446365"/>
                <a:ext cx="8323726" cy="2237603"/>
              </a:xfrm>
            </p:spPr>
            <p:txBody>
              <a:bodyPr>
                <a:normAutofit fontScale="92500" lnSpcReduction="10000"/>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𝑖𝑗</m:t>
                          </m:r>
                        </m:sub>
                      </m:sSub>
                      <m:r>
                        <a:rPr lang="it-IT" b="0" i="1" smtClean="0">
                          <a:latin typeface="Cambria Math" panose="02040503050406030204" pitchFamily="18" charset="0"/>
                        </a:rPr>
                        <m:t>=</m:t>
                      </m:r>
                      <m:r>
                        <a:rPr lang="it-IT" b="0" i="1" smtClean="0">
                          <a:latin typeface="Cambria Math" panose="02040503050406030204" pitchFamily="18" charset="0"/>
                        </a:rPr>
                        <m:t>𝑚𝑖𝑛</m:t>
                      </m:r>
                      <m:d>
                        <m:dPr>
                          <m:begChr m:val="{"/>
                          <m:endChr m:val=""/>
                          <m:ctrlPr>
                            <a:rPr lang="it-IT" b="0" i="1" smtClean="0">
                              <a:latin typeface="Cambria Math" panose="02040503050406030204" pitchFamily="18" charset="0"/>
                            </a:rPr>
                          </m:ctrlPr>
                        </m:dPr>
                        <m:e>
                          <m:eqArr>
                            <m:eqArrPr>
                              <m:ctrlPr>
                                <a:rPr lang="it-IT" b="0" i="1" smtClean="0">
                                  <a:latin typeface="Cambria Math" panose="02040503050406030204" pitchFamily="18" charset="0"/>
                                </a:rPr>
                              </m:ctrlPr>
                            </m:eqArr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𝑗</m:t>
                                  </m:r>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𝑆</m:t>
                                  </m:r>
                                </m:e>
                                <m:sub>
                                  <m:r>
                                    <a:rPr lang="it-IT" b="0" i="1" smtClean="0">
                                      <a:latin typeface="Cambria Math" panose="02040503050406030204" pitchFamily="18" charset="0"/>
                                    </a:rPr>
                                    <m:t>𝑖𝑗</m:t>
                                  </m:r>
                                </m:sub>
                              </m:sSub>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𝑖</m:t>
                                  </m:r>
                                  <m:r>
                                    <a:rPr lang="it-IT" b="0" i="1" smtClean="0">
                                      <a:latin typeface="Cambria Math" panose="02040503050406030204" pitchFamily="18" charset="0"/>
                                    </a:rPr>
                                    <m:t>,</m:t>
                                  </m:r>
                                  <m:r>
                                    <a:rPr lang="it-IT" b="0" i="1" smtClean="0">
                                      <a:latin typeface="Cambria Math" panose="02040503050406030204" pitchFamily="18" charset="0"/>
                                    </a:rPr>
                                    <m:t>𝑗</m:t>
                                  </m:r>
                                  <m:r>
                                    <a:rPr lang="it-IT" b="0" i="1" smtClean="0">
                                      <a:latin typeface="Cambria Math" panose="02040503050406030204" pitchFamily="18" charset="0"/>
                                    </a:rPr>
                                    <m:t>−1</m:t>
                                  </m:r>
                                </m:sub>
                              </m:sSub>
                              <m:r>
                                <a:rPr lang="it-IT" b="0" i="1" smtClean="0">
                                  <a:latin typeface="Cambria Math" panose="02040503050406030204" pitchFamily="18" charset="0"/>
                                </a:rPr>
                                <m:t>+</m:t>
                              </m:r>
                              <m:r>
                                <a:rPr lang="it-IT" b="0" i="1" smtClean="0">
                                  <a:latin typeface="Cambria Math" panose="02040503050406030204" pitchFamily="18" charset="0"/>
                                </a:rPr>
                                <m:t>𝐺</m:t>
                              </m:r>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𝑗</m:t>
                                  </m:r>
                                </m:sub>
                              </m:sSub>
                              <m:r>
                                <a:rPr lang="it-IT" b="0" i="1" smtClean="0">
                                  <a:latin typeface="Cambria Math" panose="02040503050406030204" pitchFamily="18" charset="0"/>
                                </a:rPr>
                                <m:t>+</m:t>
                              </m:r>
                              <m:r>
                                <a:rPr lang="it-IT" b="0" i="1" smtClean="0">
                                  <a:latin typeface="Cambria Math" panose="02040503050406030204" pitchFamily="18" charset="0"/>
                                </a:rPr>
                                <m:t>𝐺</m:t>
                              </m:r>
                            </m:e>
                          </m:eqArr>
                        </m:e>
                      </m:d>
                    </m:oMath>
                  </m:oMathPara>
                </a14:m>
                <a:endParaRPr lang="it-IT" dirty="0"/>
              </a:p>
              <a:p>
                <a:endParaRPr lang="it-IT" dirty="0"/>
              </a:p>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𝑆</m:t>
                          </m:r>
                        </m:e>
                        <m:sub>
                          <m:r>
                            <a:rPr lang="it-IT" b="0" i="1" smtClean="0">
                              <a:latin typeface="Cambria Math" panose="02040503050406030204" pitchFamily="18" charset="0"/>
                            </a:rPr>
                            <m:t>𝑖𝑗</m:t>
                          </m:r>
                        </m:sub>
                      </m:sSub>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eqArr>
                            <m:eqArrPr>
                              <m:ctrlPr>
                                <a:rPr lang="it-IT" b="0" i="1" smtClean="0">
                                  <a:latin typeface="Cambria Math" panose="02040503050406030204" pitchFamily="18" charset="0"/>
                                </a:rPr>
                              </m:ctrlPr>
                            </m:eqArrPr>
                            <m:e>
                              <m:r>
                                <a:rPr lang="it-IT" b="0" i="1" smtClean="0">
                                  <a:latin typeface="Cambria Math" panose="02040503050406030204" pitchFamily="18" charset="0"/>
                                </a:rPr>
                                <m:t>0 </m:t>
                              </m:r>
                              <m:r>
                                <a:rPr lang="it-IT" b="0" i="1" smtClean="0">
                                  <a:latin typeface="Cambria Math" panose="02040503050406030204" pitchFamily="18" charset="0"/>
                                </a:rPr>
                                <m:t>𝑠𝑒</m:t>
                              </m:r>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𝑖</m:t>
                                  </m:r>
                                </m:sub>
                              </m:sSub>
                              <m:r>
                                <a:rPr lang="it-IT" b="0" i="1" smtClean="0">
                                  <a:latin typeface="Cambria Math" panose="02040503050406030204" pitchFamily="18" charset="0"/>
                                </a:rPr>
                                <m:t> </m:t>
                              </m:r>
                            </m:e>
                            <m:e>
                              <m:r>
                                <a:rPr lang="it-IT" b="0" i="1" smtClean="0">
                                  <a:latin typeface="Cambria Math" panose="02040503050406030204" pitchFamily="18" charset="0"/>
                                </a:rPr>
                                <m:t>𝑀</m:t>
                              </m:r>
                              <m:r>
                                <a:rPr lang="it-IT" b="0" i="1" smtClean="0">
                                  <a:latin typeface="Cambria Math" panose="02040503050406030204" pitchFamily="18" charset="0"/>
                                </a:rPr>
                                <m:t> </m:t>
                              </m:r>
                              <m:r>
                                <a:rPr lang="it-IT" b="0" i="1" smtClean="0">
                                  <a:latin typeface="Cambria Math" panose="02040503050406030204" pitchFamily="18" charset="0"/>
                                </a:rPr>
                                <m:t>𝑎𝑙𝑡𝑟𝑖𝑚𝑒𝑛𝑡𝑖</m:t>
                              </m:r>
                            </m:e>
                          </m:eqArr>
                        </m:e>
                      </m:d>
                    </m:oMath>
                  </m:oMathPara>
                </a14:m>
                <a:endParaRPr lang="it-IT" dirty="0"/>
              </a:p>
            </p:txBody>
          </p:sp>
        </mc:Choice>
        <mc:Fallback>
          <p:sp>
            <p:nvSpPr>
              <p:cNvPr id="3" name="Segnaposto contenuto 2">
                <a:extLst>
                  <a:ext uri="{FF2B5EF4-FFF2-40B4-BE49-F238E27FC236}">
                    <a16:creationId xmlns:a16="http://schemas.microsoft.com/office/drawing/2014/main" id="{AFAD1BF9-1881-97CC-BF22-390183E80B08}"/>
                  </a:ext>
                </a:extLst>
              </p:cNvPr>
              <p:cNvSpPr>
                <a:spLocks noGrp="1" noRot="1" noChangeAspect="1" noMove="1" noResize="1" noEditPoints="1" noAdjustHandles="1" noChangeArrowheads="1" noChangeShapeType="1" noTextEdit="1"/>
              </p:cNvSpPr>
              <p:nvPr>
                <p:ph idx="1"/>
              </p:nvPr>
            </p:nvSpPr>
            <p:spPr>
              <a:xfrm>
                <a:off x="410137" y="3446365"/>
                <a:ext cx="8323726" cy="2237603"/>
              </a:xfrm>
              <a:blipFill>
                <a:blip r:embed="rId3"/>
                <a:stretch>
                  <a:fillRect/>
                </a:stretch>
              </a:blipFill>
            </p:spPr>
            <p:txBody>
              <a:bodyPr/>
              <a:lstStyle/>
              <a:p>
                <a:r>
                  <a:rPr lang="it-IT">
                    <a:noFill/>
                  </a:rPr>
                  <a:t> </a:t>
                </a:r>
              </a:p>
            </p:txBody>
          </p:sp>
        </mc:Fallback>
      </mc:AlternateContent>
      <p:sp>
        <p:nvSpPr>
          <p:cNvPr id="4" name="Segnaposto contenuto 2">
            <a:extLst>
              <a:ext uri="{FF2B5EF4-FFF2-40B4-BE49-F238E27FC236}">
                <a16:creationId xmlns:a16="http://schemas.microsoft.com/office/drawing/2014/main" id="{5E7596AE-2D23-E064-04DF-DE4DD7F4DF34}"/>
              </a:ext>
            </a:extLst>
          </p:cNvPr>
          <p:cNvSpPr txBox="1">
            <a:spLocks/>
          </p:cNvSpPr>
          <p:nvPr/>
        </p:nvSpPr>
        <p:spPr>
          <a:xfrm>
            <a:off x="180976" y="1350851"/>
            <a:ext cx="8688588" cy="71475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G: costo per inserire un gap</a:t>
            </a:r>
          </a:p>
          <a:p>
            <a:r>
              <a:rPr lang="it-IT" dirty="0"/>
              <a:t>M: costo mismatch (2*costo mismatch su singola stringa)</a:t>
            </a:r>
          </a:p>
        </p:txBody>
      </p:sp>
      <mc:AlternateContent xmlns:mc="http://schemas.openxmlformats.org/markup-compatibility/2006">
        <mc:Choice xmlns:a14="http://schemas.microsoft.com/office/drawing/2010/main" Requires="a14">
          <p:sp>
            <p:nvSpPr>
              <p:cNvPr id="5" name="Segnaposto contenuto 2">
                <a:extLst>
                  <a:ext uri="{FF2B5EF4-FFF2-40B4-BE49-F238E27FC236}">
                    <a16:creationId xmlns:a16="http://schemas.microsoft.com/office/drawing/2014/main" id="{22A49339-5BE4-CEA6-3DA3-0C3CA4D288E7}"/>
                  </a:ext>
                </a:extLst>
              </p:cNvPr>
              <p:cNvSpPr txBox="1">
                <a:spLocks/>
              </p:cNvSpPr>
              <p:nvPr/>
            </p:nvSpPr>
            <p:spPr>
              <a:xfrm>
                <a:off x="545838" y="2342587"/>
                <a:ext cx="8323726" cy="88468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𝐶</m:t>
                          </m:r>
                        </m:e>
                        <m:sub>
                          <m:r>
                            <a:rPr lang="it-IT" i="1" smtClean="0">
                              <a:latin typeface="Cambria Math" panose="02040503050406030204" pitchFamily="18" charset="0"/>
                            </a:rPr>
                            <m:t>𝑖</m:t>
                          </m:r>
                          <m:r>
                            <a:rPr lang="it-IT" i="1" smtClean="0">
                              <a:latin typeface="Cambria Math" panose="02040503050406030204" pitchFamily="18" charset="0"/>
                            </a:rPr>
                            <m:t>,0</m:t>
                          </m:r>
                        </m:sub>
                      </m:sSub>
                      <m:r>
                        <a:rPr lang="it-IT" i="1" smtClean="0">
                          <a:latin typeface="Cambria Math" panose="02040503050406030204" pitchFamily="18" charset="0"/>
                        </a:rPr>
                        <m:t>=</m:t>
                      </m:r>
                      <m:r>
                        <a:rPr lang="it-IT" i="1" smtClean="0">
                          <a:latin typeface="Cambria Math" panose="02040503050406030204" pitchFamily="18" charset="0"/>
                        </a:rPr>
                        <m:t>𝑖</m:t>
                      </m:r>
                      <m:r>
                        <a:rPr lang="it-IT" i="1" smtClean="0">
                          <a:latin typeface="Cambria Math" panose="02040503050406030204" pitchFamily="18" charset="0"/>
                        </a:rPr>
                        <m:t> ∗</m:t>
                      </m:r>
                      <m:r>
                        <a:rPr lang="it-IT" i="1" smtClean="0">
                          <a:latin typeface="Cambria Math" panose="02040503050406030204" pitchFamily="18" charset="0"/>
                        </a:rPr>
                        <m:t>𝐺</m:t>
                      </m:r>
                    </m:oMath>
                  </m:oMathPara>
                </a14:m>
                <a:endParaRPr lang="it-IT" dirty="0"/>
              </a:p>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𝐶</m:t>
                          </m:r>
                        </m:e>
                        <m:sub>
                          <m:r>
                            <a:rPr lang="it-IT" i="1" smtClean="0">
                              <a:latin typeface="Cambria Math" panose="02040503050406030204" pitchFamily="18" charset="0"/>
                            </a:rPr>
                            <m:t>0,</m:t>
                          </m:r>
                          <m:r>
                            <a:rPr lang="it-IT" i="1" smtClean="0">
                              <a:latin typeface="Cambria Math" panose="02040503050406030204" pitchFamily="18" charset="0"/>
                            </a:rPr>
                            <m:t>𝑗</m:t>
                          </m:r>
                        </m:sub>
                      </m:sSub>
                      <m:r>
                        <a:rPr lang="it-IT" i="1" smtClean="0">
                          <a:latin typeface="Cambria Math" panose="02040503050406030204" pitchFamily="18" charset="0"/>
                        </a:rPr>
                        <m:t>=</m:t>
                      </m:r>
                      <m:r>
                        <a:rPr lang="it-IT" i="1" smtClean="0">
                          <a:latin typeface="Cambria Math" panose="02040503050406030204" pitchFamily="18" charset="0"/>
                        </a:rPr>
                        <m:t>𝑗</m:t>
                      </m:r>
                      <m:r>
                        <a:rPr lang="it-IT" i="1" smtClean="0">
                          <a:latin typeface="Cambria Math" panose="02040503050406030204" pitchFamily="18" charset="0"/>
                        </a:rPr>
                        <m:t> ∗</m:t>
                      </m:r>
                      <m:r>
                        <a:rPr lang="it-IT" i="1" smtClean="0">
                          <a:latin typeface="Cambria Math" panose="02040503050406030204" pitchFamily="18" charset="0"/>
                        </a:rPr>
                        <m:t>𝐺</m:t>
                      </m:r>
                    </m:oMath>
                  </m:oMathPara>
                </a14:m>
                <a:endParaRPr lang="it-IT" dirty="0"/>
              </a:p>
              <a:p>
                <a:endParaRPr lang="it-IT" dirty="0"/>
              </a:p>
              <a:p>
                <a:endParaRPr lang="it-IT" dirty="0"/>
              </a:p>
              <a:p>
                <a:endParaRPr lang="it-IT" dirty="0"/>
              </a:p>
            </p:txBody>
          </p:sp>
        </mc:Choice>
        <mc:Fallback>
          <p:sp>
            <p:nvSpPr>
              <p:cNvPr id="5" name="Segnaposto contenuto 2">
                <a:extLst>
                  <a:ext uri="{FF2B5EF4-FFF2-40B4-BE49-F238E27FC236}">
                    <a16:creationId xmlns:a16="http://schemas.microsoft.com/office/drawing/2014/main" id="{22A49339-5BE4-CEA6-3DA3-0C3CA4D288E7}"/>
                  </a:ext>
                </a:extLst>
              </p:cNvPr>
              <p:cNvSpPr txBox="1">
                <a:spLocks noRot="1" noChangeAspect="1" noMove="1" noResize="1" noEditPoints="1" noAdjustHandles="1" noChangeArrowheads="1" noChangeShapeType="1" noTextEdit="1"/>
              </p:cNvSpPr>
              <p:nvPr/>
            </p:nvSpPr>
            <p:spPr>
              <a:xfrm>
                <a:off x="545838" y="2342587"/>
                <a:ext cx="8323726" cy="884682"/>
              </a:xfrm>
              <a:prstGeom prst="rect">
                <a:avLst/>
              </a:prstGeom>
              <a:blipFill>
                <a:blip r:embed="rId4"/>
                <a:stretch>
                  <a:fillRect/>
                </a:stretch>
              </a:blipFill>
            </p:spPr>
            <p:txBody>
              <a:bodyPr/>
              <a:lstStyle/>
              <a:p>
                <a:r>
                  <a:rPr lang="it-IT">
                    <a:noFill/>
                  </a:rPr>
                  <a:t> </a:t>
                </a:r>
              </a:p>
            </p:txBody>
          </p:sp>
        </mc:Fallback>
      </mc:AlternateContent>
      <p:sp>
        <p:nvSpPr>
          <p:cNvPr id="6" name="Segnaposto contenuto 2">
            <a:extLst>
              <a:ext uri="{FF2B5EF4-FFF2-40B4-BE49-F238E27FC236}">
                <a16:creationId xmlns:a16="http://schemas.microsoft.com/office/drawing/2014/main" id="{42163D5D-9431-C76F-D4DE-D2B30D8125BF}"/>
              </a:ext>
            </a:extLst>
          </p:cNvPr>
          <p:cNvSpPr txBox="1">
            <a:spLocks/>
          </p:cNvSpPr>
          <p:nvPr/>
        </p:nvSpPr>
        <p:spPr>
          <a:xfrm>
            <a:off x="1673294" y="2551379"/>
            <a:ext cx="2168471" cy="46709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Inizializzazione:</a:t>
            </a:r>
          </a:p>
        </p:txBody>
      </p:sp>
      <p:sp>
        <p:nvSpPr>
          <p:cNvPr id="7" name="Rettangolo 6">
            <a:extLst>
              <a:ext uri="{FF2B5EF4-FFF2-40B4-BE49-F238E27FC236}">
                <a16:creationId xmlns:a16="http://schemas.microsoft.com/office/drawing/2014/main" id="{361250DF-178B-6075-3CAD-F1B1360B3323}"/>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5950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3D6B96B8-B946-ADBE-C1C8-2DD378DC6678}"/>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endParaRPr lang="it-IT" dirty="0"/>
          </a:p>
        </p:txBody>
      </p:sp>
      <p:sp>
        <p:nvSpPr>
          <p:cNvPr id="5" name="Rettangolo 4">
            <a:extLst>
              <a:ext uri="{FF2B5EF4-FFF2-40B4-BE49-F238E27FC236}">
                <a16:creationId xmlns:a16="http://schemas.microsoft.com/office/drawing/2014/main" id="{554CCA28-B0FA-FA2E-2E36-DDD660A24F8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4" name="Segnaposto contenuto 13">
            <a:extLst>
              <a:ext uri="{FF2B5EF4-FFF2-40B4-BE49-F238E27FC236}">
                <a16:creationId xmlns:a16="http://schemas.microsoft.com/office/drawing/2014/main" id="{EA8F7CA3-9874-F226-65E3-AAAE46811EDE}"/>
              </a:ext>
            </a:extLst>
          </p:cNvPr>
          <p:cNvGraphicFramePr>
            <a:graphicFrameLocks noGrp="1"/>
          </p:cNvGraphicFramePr>
          <p:nvPr>
            <p:ph idx="1"/>
          </p:nvPr>
        </p:nvGraphicFramePr>
        <p:xfrm>
          <a:off x="2112261" y="1822175"/>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rgbClr val="00B050"/>
                          </a:solidFill>
                        </a:rPr>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tc>
                  <a:txBody>
                    <a:bodyPr/>
                    <a:lstStyle/>
                    <a:p>
                      <a:pPr algn="ctr"/>
                      <a:r>
                        <a:rPr lang="it-IT" b="1" dirty="0"/>
                        <a:t>12</a:t>
                      </a:r>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r>
                        <a:rPr lang="it-IT" b="1" dirty="0"/>
                        <a:t>10</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solidFill>
                            <a:srgbClr val="FF0000"/>
                          </a:solidFill>
                        </a:rPr>
                        <a:t>6</a:t>
                      </a:r>
                    </a:p>
                  </a:txBody>
                  <a:tcPr/>
                </a:tc>
                <a:extLst>
                  <a:ext uri="{0D108BD9-81ED-4DB2-BD59-A6C34878D82A}">
                    <a16:rowId xmlns:a16="http://schemas.microsoft.com/office/drawing/2014/main" val="898260026"/>
                  </a:ext>
                </a:extLst>
              </a:tr>
            </a:tbl>
          </a:graphicData>
        </a:graphic>
      </p:graphicFrame>
      <p:sp>
        <p:nvSpPr>
          <p:cNvPr id="12" name="Parentesi quadra chiusa 11">
            <a:extLst>
              <a:ext uri="{FF2B5EF4-FFF2-40B4-BE49-F238E27FC236}">
                <a16:creationId xmlns:a16="http://schemas.microsoft.com/office/drawing/2014/main" id="{060BCBAB-5CE2-4218-6ACE-9FD28332EAE8}"/>
              </a:ext>
            </a:extLst>
          </p:cNvPr>
          <p:cNvSpPr/>
          <p:nvPr/>
        </p:nvSpPr>
        <p:spPr>
          <a:xfrm>
            <a:off x="6227060"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6625C3E-7C15-6944-5180-C25827F09A04}"/>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13" name="CasellaDiTesto 12">
                <a:extLst>
                  <a:ext uri="{FF2B5EF4-FFF2-40B4-BE49-F238E27FC236}">
                    <a16:creationId xmlns:a16="http://schemas.microsoft.com/office/drawing/2014/main" id="{16625C3E-7C15-6944-5180-C25827F09A04}"/>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3"/>
                <a:stretch>
                  <a:fillRect/>
                </a:stretch>
              </a:blipFill>
            </p:spPr>
            <p:txBody>
              <a:bodyPr/>
              <a:lstStyle/>
              <a:p>
                <a:r>
                  <a:rPr lang="it-IT">
                    <a:noFill/>
                  </a:rPr>
                  <a:t> </a:t>
                </a:r>
              </a:p>
            </p:txBody>
          </p:sp>
        </mc:Fallback>
      </mc:AlternateContent>
      <p:sp>
        <p:nvSpPr>
          <p:cNvPr id="15" name="Parentesi quadra chiusa 14">
            <a:extLst>
              <a:ext uri="{FF2B5EF4-FFF2-40B4-BE49-F238E27FC236}">
                <a16:creationId xmlns:a16="http://schemas.microsoft.com/office/drawing/2014/main" id="{517901CC-2881-3687-1206-9775913271AC}"/>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7" name="Parentesi graffa aperta 16">
            <a:extLst>
              <a:ext uri="{FF2B5EF4-FFF2-40B4-BE49-F238E27FC236}">
                <a16:creationId xmlns:a16="http://schemas.microsoft.com/office/drawing/2014/main" id="{8BFCBEA8-5DFD-D1FB-8995-4EEF11452426}"/>
              </a:ext>
            </a:extLst>
          </p:cNvPr>
          <p:cNvSpPr/>
          <p:nvPr/>
        </p:nvSpPr>
        <p:spPr>
          <a:xfrm rot="16200000">
            <a:off x="4395468" y="2926466"/>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AB6C93D-864C-8B35-4D98-F556FA6874E5}"/>
                  </a:ext>
                </a:extLst>
              </p:cNvPr>
              <p:cNvSpPr txBox="1"/>
              <p:nvPr/>
            </p:nvSpPr>
            <p:spPr>
              <a:xfrm>
                <a:off x="3358035"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18" name="CasellaDiTesto 17">
                <a:extLst>
                  <a:ext uri="{FF2B5EF4-FFF2-40B4-BE49-F238E27FC236}">
                    <a16:creationId xmlns:a16="http://schemas.microsoft.com/office/drawing/2014/main" id="{2AB6C93D-864C-8B35-4D98-F556FA6874E5}"/>
                  </a:ext>
                </a:extLst>
              </p:cNvPr>
              <p:cNvSpPr txBox="1">
                <a:spLocks noRot="1" noChangeAspect="1" noMove="1" noResize="1" noEditPoints="1" noAdjustHandles="1" noChangeArrowheads="1" noChangeShapeType="1" noTextEdit="1"/>
              </p:cNvSpPr>
              <p:nvPr/>
            </p:nvSpPr>
            <p:spPr>
              <a:xfrm>
                <a:off x="3358035" y="5126375"/>
                <a:ext cx="2479614" cy="369332"/>
              </a:xfrm>
              <a:prstGeom prst="rect">
                <a:avLst/>
              </a:prstGeom>
              <a:blipFill>
                <a:blip r:embed="rId4"/>
                <a:stretch>
                  <a:fillRect b="-4918"/>
                </a:stretch>
              </a:blipFill>
            </p:spPr>
            <p:txBody>
              <a:bodyPr/>
              <a:lstStyle/>
              <a:p>
                <a:r>
                  <a:rPr lang="it-IT">
                    <a:noFill/>
                  </a:rPr>
                  <a:t> </a:t>
                </a:r>
              </a:p>
            </p:txBody>
          </p:sp>
        </mc:Fallback>
      </mc:AlternateContent>
      <p:sp>
        <p:nvSpPr>
          <p:cNvPr id="19" name="Parentesi graffa aperta 18">
            <a:extLst>
              <a:ext uri="{FF2B5EF4-FFF2-40B4-BE49-F238E27FC236}">
                <a16:creationId xmlns:a16="http://schemas.microsoft.com/office/drawing/2014/main" id="{68160856-2DC9-8EA8-DBA9-CCE978801C40}"/>
              </a:ext>
            </a:extLst>
          </p:cNvPr>
          <p:cNvSpPr/>
          <p:nvPr/>
        </p:nvSpPr>
        <p:spPr>
          <a:xfrm rot="10800000">
            <a:off x="6885182"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4D7EB31-517D-EC74-B7A4-E89E21B36642}"/>
                  </a:ext>
                </a:extLst>
              </p:cNvPr>
              <p:cNvSpPr txBox="1"/>
              <p:nvPr/>
            </p:nvSpPr>
            <p:spPr>
              <a:xfrm rot="16200000">
                <a:off x="6289046"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20" name="CasellaDiTesto 19">
                <a:extLst>
                  <a:ext uri="{FF2B5EF4-FFF2-40B4-BE49-F238E27FC236}">
                    <a16:creationId xmlns:a16="http://schemas.microsoft.com/office/drawing/2014/main" id="{34D7EB31-517D-EC74-B7A4-E89E21B36642}"/>
                  </a:ext>
                </a:extLst>
              </p:cNvPr>
              <p:cNvSpPr txBox="1">
                <a:spLocks noRot="1" noChangeAspect="1" noMove="1" noResize="1" noEditPoints="1" noAdjustHandles="1" noChangeArrowheads="1" noChangeShapeType="1" noTextEdit="1"/>
              </p:cNvSpPr>
              <p:nvPr/>
            </p:nvSpPr>
            <p:spPr>
              <a:xfrm rot="16200000">
                <a:off x="6289046" y="3165444"/>
                <a:ext cx="2479614" cy="369332"/>
              </a:xfrm>
              <a:prstGeom prst="rect">
                <a:avLst/>
              </a:prstGeom>
              <a:blipFill>
                <a:blip r:embed="rId5"/>
                <a:stretch>
                  <a:fillRect r="-6667"/>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DD48D718-A6CB-7753-685C-EF202A291F64}"/>
              </a:ext>
            </a:extLst>
          </p:cNvPr>
          <p:cNvCxnSpPr>
            <a:cxnSpLocks/>
          </p:cNvCxnSpPr>
          <p:nvPr/>
        </p:nvCxnSpPr>
        <p:spPr>
          <a:xfrm>
            <a:off x="6355077" y="2005055"/>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sellaDiTesto 23">
            <a:extLst>
              <a:ext uri="{FF2B5EF4-FFF2-40B4-BE49-F238E27FC236}">
                <a16:creationId xmlns:a16="http://schemas.microsoft.com/office/drawing/2014/main" id="{B274DCBF-65E3-8DBB-D6E2-47D5DEDE635D}"/>
              </a:ext>
            </a:extLst>
          </p:cNvPr>
          <p:cNvSpPr txBox="1"/>
          <p:nvPr/>
        </p:nvSpPr>
        <p:spPr>
          <a:xfrm>
            <a:off x="7184902" y="1872450"/>
            <a:ext cx="1172138" cy="276999"/>
          </a:xfrm>
          <a:prstGeom prst="rect">
            <a:avLst/>
          </a:prstGeom>
          <a:noFill/>
        </p:spPr>
        <p:txBody>
          <a:bodyPr wrap="square" lIns="0" tIns="0" rIns="0" bIns="0" rtlCol="0">
            <a:spAutoFit/>
          </a:bodyPr>
          <a:lstStyle/>
          <a:p>
            <a:r>
              <a:rPr lang="it-IT" dirty="0"/>
              <a:t>Stringa x</a:t>
            </a:r>
          </a:p>
        </p:txBody>
      </p:sp>
      <p:cxnSp>
        <p:nvCxnSpPr>
          <p:cNvPr id="25" name="Connettore 2 24">
            <a:extLst>
              <a:ext uri="{FF2B5EF4-FFF2-40B4-BE49-F238E27FC236}">
                <a16:creationId xmlns:a16="http://schemas.microsoft.com/office/drawing/2014/main" id="{9DB55739-710E-B995-17FD-36DCD0ECE55D}"/>
              </a:ext>
            </a:extLst>
          </p:cNvPr>
          <p:cNvCxnSpPr>
            <a:cxnSpLocks/>
          </p:cNvCxnSpPr>
          <p:nvPr/>
        </p:nvCxnSpPr>
        <p:spPr>
          <a:xfrm>
            <a:off x="2368296" y="4511531"/>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EEBA08D9-380B-78C6-E03B-7C108A431E9B}"/>
              </a:ext>
            </a:extLst>
          </p:cNvPr>
          <p:cNvSpPr txBox="1"/>
          <p:nvPr/>
        </p:nvSpPr>
        <p:spPr>
          <a:xfrm>
            <a:off x="2021491" y="5106888"/>
            <a:ext cx="1172138" cy="276999"/>
          </a:xfrm>
          <a:prstGeom prst="rect">
            <a:avLst/>
          </a:prstGeom>
          <a:noFill/>
        </p:spPr>
        <p:txBody>
          <a:bodyPr wrap="square" lIns="0" tIns="0" rIns="0" bIns="0" rtlCol="0">
            <a:spAutoFit/>
          </a:bodyPr>
          <a:lstStyle/>
          <a:p>
            <a:r>
              <a:rPr lang="it-IT" dirty="0"/>
              <a:t>Stringa y</a:t>
            </a:r>
          </a:p>
        </p:txBody>
      </p:sp>
      <p:sp>
        <p:nvSpPr>
          <p:cNvPr id="3" name="CasellaDiTesto 2">
            <a:extLst>
              <a:ext uri="{FF2B5EF4-FFF2-40B4-BE49-F238E27FC236}">
                <a16:creationId xmlns:a16="http://schemas.microsoft.com/office/drawing/2014/main" id="{C61BB5FC-5567-35A0-A218-37030E61BE16}"/>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p:spTree>
    <p:extLst>
      <p:ext uri="{BB962C8B-B14F-4D97-AF65-F5344CB8AC3E}">
        <p14:creationId xmlns:p14="http://schemas.microsoft.com/office/powerpoint/2010/main" val="344000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Traceback</a:t>
            </a:r>
            <a:endParaRPr lang="it-IT" dirty="0"/>
          </a:p>
        </p:txBody>
      </p:sp>
      <p:sp>
        <p:nvSpPr>
          <p:cNvPr id="5" name="Rettangolo 4">
            <a:extLst>
              <a:ext uri="{FF2B5EF4-FFF2-40B4-BE49-F238E27FC236}">
                <a16:creationId xmlns:a16="http://schemas.microsoft.com/office/drawing/2014/main" id="{554CCA28-B0FA-FA2E-2E36-DDD660A24F8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4" name="Segnaposto contenuto 13">
            <a:extLst>
              <a:ext uri="{FF2B5EF4-FFF2-40B4-BE49-F238E27FC236}">
                <a16:creationId xmlns:a16="http://schemas.microsoft.com/office/drawing/2014/main" id="{EA8F7CA3-9874-F226-65E3-AAAE46811EDE}"/>
              </a:ext>
            </a:extLst>
          </p:cNvPr>
          <p:cNvGraphicFramePr>
            <a:graphicFrameLocks noGrp="1"/>
          </p:cNvGraphicFramePr>
          <p:nvPr>
            <p:ph idx="1"/>
            <p:extLst>
              <p:ext uri="{D42A27DB-BD31-4B8C-83A1-F6EECF244321}">
                <p14:modId xmlns:p14="http://schemas.microsoft.com/office/powerpoint/2010/main" val="279540503"/>
              </p:ext>
            </p:extLst>
          </p:nvPr>
        </p:nvGraphicFramePr>
        <p:xfrm>
          <a:off x="2112261" y="1822175"/>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rgbClr val="00B050"/>
                          </a:solidFill>
                        </a:rPr>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tc>
                  <a:txBody>
                    <a:bodyPr/>
                    <a:lstStyle/>
                    <a:p>
                      <a:pPr algn="ctr"/>
                      <a:r>
                        <a:rPr lang="it-IT" b="1" dirty="0"/>
                        <a:t>12</a:t>
                      </a:r>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r>
                        <a:rPr lang="it-IT" b="1" dirty="0"/>
                        <a:t>10</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solidFill>
                            <a:srgbClr val="FF0000"/>
                          </a:solidFill>
                        </a:rPr>
                        <a:t>6</a:t>
                      </a:r>
                    </a:p>
                  </a:txBody>
                  <a:tcPr/>
                </a:tc>
                <a:extLst>
                  <a:ext uri="{0D108BD9-81ED-4DB2-BD59-A6C34878D82A}">
                    <a16:rowId xmlns:a16="http://schemas.microsoft.com/office/drawing/2014/main" val="898260026"/>
                  </a:ext>
                </a:extLst>
              </a:tr>
            </a:tbl>
          </a:graphicData>
        </a:graphic>
      </p:graphicFrame>
      <p:sp>
        <p:nvSpPr>
          <p:cNvPr id="12" name="Parentesi quadra chiusa 11">
            <a:extLst>
              <a:ext uri="{FF2B5EF4-FFF2-40B4-BE49-F238E27FC236}">
                <a16:creationId xmlns:a16="http://schemas.microsoft.com/office/drawing/2014/main" id="{060BCBAB-5CE2-4218-6ACE-9FD28332EAE8}"/>
              </a:ext>
            </a:extLst>
          </p:cNvPr>
          <p:cNvSpPr/>
          <p:nvPr/>
        </p:nvSpPr>
        <p:spPr>
          <a:xfrm>
            <a:off x="6227060"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6625C3E-7C15-6944-5180-C25827F09A04}"/>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13" name="CasellaDiTesto 12">
                <a:extLst>
                  <a:ext uri="{FF2B5EF4-FFF2-40B4-BE49-F238E27FC236}">
                    <a16:creationId xmlns:a16="http://schemas.microsoft.com/office/drawing/2014/main" id="{16625C3E-7C15-6944-5180-C25827F09A04}"/>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3"/>
                <a:stretch>
                  <a:fillRect/>
                </a:stretch>
              </a:blipFill>
            </p:spPr>
            <p:txBody>
              <a:bodyPr/>
              <a:lstStyle/>
              <a:p>
                <a:r>
                  <a:rPr lang="it-IT">
                    <a:noFill/>
                  </a:rPr>
                  <a:t> </a:t>
                </a:r>
              </a:p>
            </p:txBody>
          </p:sp>
        </mc:Fallback>
      </mc:AlternateContent>
      <p:sp>
        <p:nvSpPr>
          <p:cNvPr id="15" name="Parentesi quadra chiusa 14">
            <a:extLst>
              <a:ext uri="{FF2B5EF4-FFF2-40B4-BE49-F238E27FC236}">
                <a16:creationId xmlns:a16="http://schemas.microsoft.com/office/drawing/2014/main" id="{517901CC-2881-3687-1206-9775913271AC}"/>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7" name="Parentesi graffa aperta 16">
            <a:extLst>
              <a:ext uri="{FF2B5EF4-FFF2-40B4-BE49-F238E27FC236}">
                <a16:creationId xmlns:a16="http://schemas.microsoft.com/office/drawing/2014/main" id="{8BFCBEA8-5DFD-D1FB-8995-4EEF11452426}"/>
              </a:ext>
            </a:extLst>
          </p:cNvPr>
          <p:cNvSpPr/>
          <p:nvPr/>
        </p:nvSpPr>
        <p:spPr>
          <a:xfrm rot="16200000">
            <a:off x="4395468" y="2926466"/>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AB6C93D-864C-8B35-4D98-F556FA6874E5}"/>
                  </a:ext>
                </a:extLst>
              </p:cNvPr>
              <p:cNvSpPr txBox="1"/>
              <p:nvPr/>
            </p:nvSpPr>
            <p:spPr>
              <a:xfrm>
                <a:off x="3358035"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18" name="CasellaDiTesto 17">
                <a:extLst>
                  <a:ext uri="{FF2B5EF4-FFF2-40B4-BE49-F238E27FC236}">
                    <a16:creationId xmlns:a16="http://schemas.microsoft.com/office/drawing/2014/main" id="{2AB6C93D-864C-8B35-4D98-F556FA6874E5}"/>
                  </a:ext>
                </a:extLst>
              </p:cNvPr>
              <p:cNvSpPr txBox="1">
                <a:spLocks noRot="1" noChangeAspect="1" noMove="1" noResize="1" noEditPoints="1" noAdjustHandles="1" noChangeArrowheads="1" noChangeShapeType="1" noTextEdit="1"/>
              </p:cNvSpPr>
              <p:nvPr/>
            </p:nvSpPr>
            <p:spPr>
              <a:xfrm>
                <a:off x="3358035" y="5126375"/>
                <a:ext cx="2479614" cy="369332"/>
              </a:xfrm>
              <a:prstGeom prst="rect">
                <a:avLst/>
              </a:prstGeom>
              <a:blipFill>
                <a:blip r:embed="rId4"/>
                <a:stretch>
                  <a:fillRect b="-4918"/>
                </a:stretch>
              </a:blipFill>
            </p:spPr>
            <p:txBody>
              <a:bodyPr/>
              <a:lstStyle/>
              <a:p>
                <a:r>
                  <a:rPr lang="it-IT">
                    <a:noFill/>
                  </a:rPr>
                  <a:t> </a:t>
                </a:r>
              </a:p>
            </p:txBody>
          </p:sp>
        </mc:Fallback>
      </mc:AlternateContent>
      <p:sp>
        <p:nvSpPr>
          <p:cNvPr id="19" name="Parentesi graffa aperta 18">
            <a:extLst>
              <a:ext uri="{FF2B5EF4-FFF2-40B4-BE49-F238E27FC236}">
                <a16:creationId xmlns:a16="http://schemas.microsoft.com/office/drawing/2014/main" id="{68160856-2DC9-8EA8-DBA9-CCE978801C40}"/>
              </a:ext>
            </a:extLst>
          </p:cNvPr>
          <p:cNvSpPr/>
          <p:nvPr/>
        </p:nvSpPr>
        <p:spPr>
          <a:xfrm rot="10800000">
            <a:off x="6885182"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4D7EB31-517D-EC74-B7A4-E89E21B36642}"/>
                  </a:ext>
                </a:extLst>
              </p:cNvPr>
              <p:cNvSpPr txBox="1"/>
              <p:nvPr/>
            </p:nvSpPr>
            <p:spPr>
              <a:xfrm rot="16200000">
                <a:off x="6289046"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20" name="CasellaDiTesto 19">
                <a:extLst>
                  <a:ext uri="{FF2B5EF4-FFF2-40B4-BE49-F238E27FC236}">
                    <a16:creationId xmlns:a16="http://schemas.microsoft.com/office/drawing/2014/main" id="{34D7EB31-517D-EC74-B7A4-E89E21B36642}"/>
                  </a:ext>
                </a:extLst>
              </p:cNvPr>
              <p:cNvSpPr txBox="1">
                <a:spLocks noRot="1" noChangeAspect="1" noMove="1" noResize="1" noEditPoints="1" noAdjustHandles="1" noChangeArrowheads="1" noChangeShapeType="1" noTextEdit="1"/>
              </p:cNvSpPr>
              <p:nvPr/>
            </p:nvSpPr>
            <p:spPr>
              <a:xfrm rot="16200000">
                <a:off x="6289046" y="3165444"/>
                <a:ext cx="2479614" cy="369332"/>
              </a:xfrm>
              <a:prstGeom prst="rect">
                <a:avLst/>
              </a:prstGeom>
              <a:blipFill>
                <a:blip r:embed="rId5"/>
                <a:stretch>
                  <a:fillRect r="-6667"/>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DD48D718-A6CB-7753-685C-EF202A291F64}"/>
              </a:ext>
            </a:extLst>
          </p:cNvPr>
          <p:cNvCxnSpPr>
            <a:cxnSpLocks/>
          </p:cNvCxnSpPr>
          <p:nvPr/>
        </p:nvCxnSpPr>
        <p:spPr>
          <a:xfrm>
            <a:off x="6355077" y="2005055"/>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sellaDiTesto 23">
            <a:extLst>
              <a:ext uri="{FF2B5EF4-FFF2-40B4-BE49-F238E27FC236}">
                <a16:creationId xmlns:a16="http://schemas.microsoft.com/office/drawing/2014/main" id="{B274DCBF-65E3-8DBB-D6E2-47D5DEDE635D}"/>
              </a:ext>
            </a:extLst>
          </p:cNvPr>
          <p:cNvSpPr txBox="1"/>
          <p:nvPr/>
        </p:nvSpPr>
        <p:spPr>
          <a:xfrm>
            <a:off x="7184902" y="1872450"/>
            <a:ext cx="1172138" cy="276999"/>
          </a:xfrm>
          <a:prstGeom prst="rect">
            <a:avLst/>
          </a:prstGeom>
          <a:noFill/>
        </p:spPr>
        <p:txBody>
          <a:bodyPr wrap="square" lIns="0" tIns="0" rIns="0" bIns="0" rtlCol="0">
            <a:spAutoFit/>
          </a:bodyPr>
          <a:lstStyle/>
          <a:p>
            <a:r>
              <a:rPr lang="it-IT" dirty="0"/>
              <a:t>Stringa x</a:t>
            </a:r>
          </a:p>
        </p:txBody>
      </p:sp>
      <p:cxnSp>
        <p:nvCxnSpPr>
          <p:cNvPr id="25" name="Connettore 2 24">
            <a:extLst>
              <a:ext uri="{FF2B5EF4-FFF2-40B4-BE49-F238E27FC236}">
                <a16:creationId xmlns:a16="http://schemas.microsoft.com/office/drawing/2014/main" id="{9DB55739-710E-B995-17FD-36DCD0ECE55D}"/>
              </a:ext>
            </a:extLst>
          </p:cNvPr>
          <p:cNvCxnSpPr>
            <a:cxnSpLocks/>
          </p:cNvCxnSpPr>
          <p:nvPr/>
        </p:nvCxnSpPr>
        <p:spPr>
          <a:xfrm>
            <a:off x="2368296" y="4511531"/>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EEBA08D9-380B-78C6-E03B-7C108A431E9B}"/>
              </a:ext>
            </a:extLst>
          </p:cNvPr>
          <p:cNvSpPr txBox="1"/>
          <p:nvPr/>
        </p:nvSpPr>
        <p:spPr>
          <a:xfrm>
            <a:off x="2021491" y="5106888"/>
            <a:ext cx="1172138" cy="276999"/>
          </a:xfrm>
          <a:prstGeom prst="rect">
            <a:avLst/>
          </a:prstGeom>
          <a:noFill/>
        </p:spPr>
        <p:txBody>
          <a:bodyPr wrap="square" lIns="0" tIns="0" rIns="0" bIns="0" rtlCol="0">
            <a:spAutoFit/>
          </a:bodyPr>
          <a:lstStyle/>
          <a:p>
            <a:r>
              <a:rPr lang="it-IT" dirty="0"/>
              <a:t>Stringa y</a:t>
            </a:r>
          </a:p>
        </p:txBody>
      </p:sp>
      <p:cxnSp>
        <p:nvCxnSpPr>
          <p:cNvPr id="4" name="Connettore 2 3">
            <a:extLst>
              <a:ext uri="{FF2B5EF4-FFF2-40B4-BE49-F238E27FC236}">
                <a16:creationId xmlns:a16="http://schemas.microsoft.com/office/drawing/2014/main" id="{CF74F2FE-012E-41BB-BF02-12EF84AF7FF2}"/>
              </a:ext>
            </a:extLst>
          </p:cNvPr>
          <p:cNvCxnSpPr/>
          <p:nvPr/>
        </p:nvCxnSpPr>
        <p:spPr>
          <a:xfrm flipH="1">
            <a:off x="303614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nettore 2 5">
            <a:extLst>
              <a:ext uri="{FF2B5EF4-FFF2-40B4-BE49-F238E27FC236}">
                <a16:creationId xmlns:a16="http://schemas.microsoft.com/office/drawing/2014/main" id="{08AEF3FE-D5A8-2C9F-FF9D-6082032757D9}"/>
              </a:ext>
            </a:extLst>
          </p:cNvPr>
          <p:cNvCxnSpPr/>
          <p:nvPr/>
        </p:nvCxnSpPr>
        <p:spPr>
          <a:xfrm flipH="1">
            <a:off x="356446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nettore 2 6">
            <a:extLst>
              <a:ext uri="{FF2B5EF4-FFF2-40B4-BE49-F238E27FC236}">
                <a16:creationId xmlns:a16="http://schemas.microsoft.com/office/drawing/2014/main" id="{AAEAC831-C7A3-2F88-DBA7-22370C9E9497}"/>
              </a:ext>
            </a:extLst>
          </p:cNvPr>
          <p:cNvCxnSpPr/>
          <p:nvPr/>
        </p:nvCxnSpPr>
        <p:spPr>
          <a:xfrm flipH="1">
            <a:off x="410294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754D79C0-818C-B64E-02AF-3312A821848F}"/>
              </a:ext>
            </a:extLst>
          </p:cNvPr>
          <p:cNvCxnSpPr/>
          <p:nvPr/>
        </p:nvCxnSpPr>
        <p:spPr>
          <a:xfrm flipH="1">
            <a:off x="4641429" y="235204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ttore 2 8">
            <a:extLst>
              <a:ext uri="{FF2B5EF4-FFF2-40B4-BE49-F238E27FC236}">
                <a16:creationId xmlns:a16="http://schemas.microsoft.com/office/drawing/2014/main" id="{F7DDB7CE-C3B0-8737-5129-522CF4A6CEC2}"/>
              </a:ext>
            </a:extLst>
          </p:cNvPr>
          <p:cNvCxnSpPr/>
          <p:nvPr/>
        </p:nvCxnSpPr>
        <p:spPr>
          <a:xfrm flipH="1">
            <a:off x="5144349" y="235204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8128F638-BEAE-BCFA-341E-9ADFDC27C759}"/>
              </a:ext>
            </a:extLst>
          </p:cNvPr>
          <p:cNvCxnSpPr/>
          <p:nvPr/>
        </p:nvCxnSpPr>
        <p:spPr>
          <a:xfrm flipH="1">
            <a:off x="5716681"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ttore 2 10">
            <a:extLst>
              <a:ext uri="{FF2B5EF4-FFF2-40B4-BE49-F238E27FC236}">
                <a16:creationId xmlns:a16="http://schemas.microsoft.com/office/drawing/2014/main" id="{56D7A08D-DAE1-51FF-836F-6586CB1F7197}"/>
              </a:ext>
            </a:extLst>
          </p:cNvPr>
          <p:cNvCxnSpPr>
            <a:cxnSpLocks/>
          </p:cNvCxnSpPr>
          <p:nvPr/>
        </p:nvCxnSpPr>
        <p:spPr>
          <a:xfrm flipV="1">
            <a:off x="2911054" y="2479040"/>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77B8FDB5-105C-CB83-0987-DA210F466D1F}"/>
              </a:ext>
            </a:extLst>
          </p:cNvPr>
          <p:cNvCxnSpPr>
            <a:cxnSpLocks/>
          </p:cNvCxnSpPr>
          <p:nvPr/>
        </p:nvCxnSpPr>
        <p:spPr>
          <a:xfrm flipV="1">
            <a:off x="2911054" y="2869614"/>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D996B13D-6477-2109-BC36-A020C0B68066}"/>
              </a:ext>
            </a:extLst>
          </p:cNvPr>
          <p:cNvCxnSpPr>
            <a:cxnSpLocks/>
          </p:cNvCxnSpPr>
          <p:nvPr/>
        </p:nvCxnSpPr>
        <p:spPr>
          <a:xfrm flipV="1">
            <a:off x="2896028" y="3256280"/>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ttore 2 26">
            <a:extLst>
              <a:ext uri="{FF2B5EF4-FFF2-40B4-BE49-F238E27FC236}">
                <a16:creationId xmlns:a16="http://schemas.microsoft.com/office/drawing/2014/main" id="{F388DEA4-8381-B457-34E6-48DE25E64F2B}"/>
              </a:ext>
            </a:extLst>
          </p:cNvPr>
          <p:cNvCxnSpPr>
            <a:cxnSpLocks/>
          </p:cNvCxnSpPr>
          <p:nvPr/>
        </p:nvCxnSpPr>
        <p:spPr>
          <a:xfrm flipV="1">
            <a:off x="2891376" y="360708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ttore 2 27">
            <a:extLst>
              <a:ext uri="{FF2B5EF4-FFF2-40B4-BE49-F238E27FC236}">
                <a16:creationId xmlns:a16="http://schemas.microsoft.com/office/drawing/2014/main" id="{058A8EC2-AAAD-9000-7F14-004B4F73E10C}"/>
              </a:ext>
            </a:extLst>
          </p:cNvPr>
          <p:cNvCxnSpPr>
            <a:cxnSpLocks/>
          </p:cNvCxnSpPr>
          <p:nvPr/>
        </p:nvCxnSpPr>
        <p:spPr>
          <a:xfrm flipV="1">
            <a:off x="2911054" y="401856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37D9EDE0-C45A-8736-E628-937D184EFBAB}"/>
              </a:ext>
            </a:extLst>
          </p:cNvPr>
          <p:cNvCxnSpPr>
            <a:cxnSpLocks/>
          </p:cNvCxnSpPr>
          <p:nvPr/>
        </p:nvCxnSpPr>
        <p:spPr>
          <a:xfrm flipH="1" flipV="1">
            <a:off x="3047526" y="2501386"/>
            <a:ext cx="263946"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ttore 2 30">
            <a:extLst>
              <a:ext uri="{FF2B5EF4-FFF2-40B4-BE49-F238E27FC236}">
                <a16:creationId xmlns:a16="http://schemas.microsoft.com/office/drawing/2014/main" id="{C318B5CC-137A-3D90-5432-F7EE7AD57728}"/>
              </a:ext>
            </a:extLst>
          </p:cNvPr>
          <p:cNvCxnSpPr/>
          <p:nvPr/>
        </p:nvCxnSpPr>
        <p:spPr>
          <a:xfrm flipH="1">
            <a:off x="3595901"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B98D61CF-8185-CA7E-E2EA-503D473FDA44}"/>
              </a:ext>
            </a:extLst>
          </p:cNvPr>
          <p:cNvCxnSpPr/>
          <p:nvPr/>
        </p:nvCxnSpPr>
        <p:spPr>
          <a:xfrm flipH="1">
            <a:off x="4112701"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ttore 2 32">
            <a:extLst>
              <a:ext uri="{FF2B5EF4-FFF2-40B4-BE49-F238E27FC236}">
                <a16:creationId xmlns:a16="http://schemas.microsoft.com/office/drawing/2014/main" id="{6271C74A-A8B1-8D76-BADC-533046AC8905}"/>
              </a:ext>
            </a:extLst>
          </p:cNvPr>
          <p:cNvCxnSpPr/>
          <p:nvPr/>
        </p:nvCxnSpPr>
        <p:spPr>
          <a:xfrm flipH="1">
            <a:off x="4641429"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56F9667B-B4AE-BDA0-96AB-C97F8BBE02F0}"/>
              </a:ext>
            </a:extLst>
          </p:cNvPr>
          <p:cNvCxnSpPr/>
          <p:nvPr/>
        </p:nvCxnSpPr>
        <p:spPr>
          <a:xfrm flipH="1">
            <a:off x="5190069"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ttore 2 34">
            <a:extLst>
              <a:ext uri="{FF2B5EF4-FFF2-40B4-BE49-F238E27FC236}">
                <a16:creationId xmlns:a16="http://schemas.microsoft.com/office/drawing/2014/main" id="{5825691F-ABFC-F3CA-4DE1-866318868C91}"/>
              </a:ext>
            </a:extLst>
          </p:cNvPr>
          <p:cNvCxnSpPr/>
          <p:nvPr/>
        </p:nvCxnSpPr>
        <p:spPr>
          <a:xfrm flipH="1">
            <a:off x="5673397"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E90C996A-207A-BD10-1F2B-6AD502650CE1}"/>
              </a:ext>
            </a:extLst>
          </p:cNvPr>
          <p:cNvCxnSpPr>
            <a:cxnSpLocks/>
          </p:cNvCxnSpPr>
          <p:nvPr/>
        </p:nvCxnSpPr>
        <p:spPr>
          <a:xfrm flipV="1">
            <a:off x="3434294" y="286394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ttore 2 36">
            <a:extLst>
              <a:ext uri="{FF2B5EF4-FFF2-40B4-BE49-F238E27FC236}">
                <a16:creationId xmlns:a16="http://schemas.microsoft.com/office/drawing/2014/main" id="{995713FA-6E61-32A9-D953-6B4847B11B52}"/>
              </a:ext>
            </a:extLst>
          </p:cNvPr>
          <p:cNvCxnSpPr>
            <a:cxnSpLocks/>
          </p:cNvCxnSpPr>
          <p:nvPr/>
        </p:nvCxnSpPr>
        <p:spPr>
          <a:xfrm flipV="1">
            <a:off x="3434294" y="3255694"/>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a:extLst>
              <a:ext uri="{FF2B5EF4-FFF2-40B4-BE49-F238E27FC236}">
                <a16:creationId xmlns:a16="http://schemas.microsoft.com/office/drawing/2014/main" id="{B4846277-1D86-E249-C774-F72C4903EC89}"/>
              </a:ext>
            </a:extLst>
          </p:cNvPr>
          <p:cNvCxnSpPr>
            <a:cxnSpLocks/>
          </p:cNvCxnSpPr>
          <p:nvPr/>
        </p:nvCxnSpPr>
        <p:spPr>
          <a:xfrm flipV="1">
            <a:off x="342942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ttore 2 38">
            <a:extLst>
              <a:ext uri="{FF2B5EF4-FFF2-40B4-BE49-F238E27FC236}">
                <a16:creationId xmlns:a16="http://schemas.microsoft.com/office/drawing/2014/main" id="{506A8417-08F3-3A07-9F0F-0A34AFEB5009}"/>
              </a:ext>
            </a:extLst>
          </p:cNvPr>
          <p:cNvCxnSpPr>
            <a:cxnSpLocks/>
          </p:cNvCxnSpPr>
          <p:nvPr/>
        </p:nvCxnSpPr>
        <p:spPr>
          <a:xfrm flipV="1">
            <a:off x="343958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ttore 2 39">
            <a:extLst>
              <a:ext uri="{FF2B5EF4-FFF2-40B4-BE49-F238E27FC236}">
                <a16:creationId xmlns:a16="http://schemas.microsoft.com/office/drawing/2014/main" id="{871FF11A-3276-8321-280C-EB3868892DA6}"/>
              </a:ext>
            </a:extLst>
          </p:cNvPr>
          <p:cNvCxnSpPr>
            <a:cxnSpLocks/>
          </p:cNvCxnSpPr>
          <p:nvPr/>
        </p:nvCxnSpPr>
        <p:spPr>
          <a:xfrm flipH="1" flipV="1">
            <a:off x="3020069" y="3964641"/>
            <a:ext cx="328424" cy="259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ttore 2 42">
            <a:extLst>
              <a:ext uri="{FF2B5EF4-FFF2-40B4-BE49-F238E27FC236}">
                <a16:creationId xmlns:a16="http://schemas.microsoft.com/office/drawing/2014/main" id="{E8246261-7054-54F1-512A-FD2FD3D6A1E5}"/>
              </a:ext>
            </a:extLst>
          </p:cNvPr>
          <p:cNvCxnSpPr>
            <a:cxnSpLocks/>
          </p:cNvCxnSpPr>
          <p:nvPr/>
        </p:nvCxnSpPr>
        <p:spPr>
          <a:xfrm flipV="1">
            <a:off x="397298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ttore 2 43">
            <a:extLst>
              <a:ext uri="{FF2B5EF4-FFF2-40B4-BE49-F238E27FC236}">
                <a16:creationId xmlns:a16="http://schemas.microsoft.com/office/drawing/2014/main" id="{6BA7B440-C09E-1C29-8E48-004D89679FD1}"/>
              </a:ext>
            </a:extLst>
          </p:cNvPr>
          <p:cNvCxnSpPr>
            <a:cxnSpLocks/>
          </p:cNvCxnSpPr>
          <p:nvPr/>
        </p:nvCxnSpPr>
        <p:spPr>
          <a:xfrm flipV="1">
            <a:off x="397298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ttore 2 45">
            <a:extLst>
              <a:ext uri="{FF2B5EF4-FFF2-40B4-BE49-F238E27FC236}">
                <a16:creationId xmlns:a16="http://schemas.microsoft.com/office/drawing/2014/main" id="{A92C26D9-11F8-21A1-6CA4-851C52175917}"/>
              </a:ext>
            </a:extLst>
          </p:cNvPr>
          <p:cNvCxnSpPr>
            <a:cxnSpLocks/>
          </p:cNvCxnSpPr>
          <p:nvPr/>
        </p:nvCxnSpPr>
        <p:spPr>
          <a:xfrm flipV="1">
            <a:off x="3972988" y="3229995"/>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ttore 2 46">
            <a:extLst>
              <a:ext uri="{FF2B5EF4-FFF2-40B4-BE49-F238E27FC236}">
                <a16:creationId xmlns:a16="http://schemas.microsoft.com/office/drawing/2014/main" id="{4F2F5CCC-9364-97DF-71F7-00F6D03B3E20}"/>
              </a:ext>
            </a:extLst>
          </p:cNvPr>
          <p:cNvCxnSpPr>
            <a:cxnSpLocks/>
          </p:cNvCxnSpPr>
          <p:nvPr/>
        </p:nvCxnSpPr>
        <p:spPr>
          <a:xfrm flipH="1" flipV="1">
            <a:off x="3503365" y="3143239"/>
            <a:ext cx="413118" cy="315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857A821-7609-78B8-EBC3-57C5EEBA05D3}"/>
              </a:ext>
            </a:extLst>
          </p:cNvPr>
          <p:cNvCxnSpPr>
            <a:cxnSpLocks/>
          </p:cNvCxnSpPr>
          <p:nvPr/>
        </p:nvCxnSpPr>
        <p:spPr>
          <a:xfrm flipH="1" flipV="1">
            <a:off x="3545952" y="2848286"/>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A4F692B8-8F5D-7862-6047-11CADC2858C2}"/>
              </a:ext>
            </a:extLst>
          </p:cNvPr>
          <p:cNvCxnSpPr/>
          <p:nvPr/>
        </p:nvCxnSpPr>
        <p:spPr>
          <a:xfrm flipH="1">
            <a:off x="4112701" y="3137386"/>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8F6443DA-DC8E-0DAC-59D7-7AC5E31A6E9F}"/>
              </a:ext>
            </a:extLst>
          </p:cNvPr>
          <p:cNvCxnSpPr>
            <a:cxnSpLocks/>
          </p:cNvCxnSpPr>
          <p:nvPr/>
        </p:nvCxnSpPr>
        <p:spPr>
          <a:xfrm flipH="1" flipV="1">
            <a:off x="4048758" y="2825628"/>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ttore 2 53">
            <a:extLst>
              <a:ext uri="{FF2B5EF4-FFF2-40B4-BE49-F238E27FC236}">
                <a16:creationId xmlns:a16="http://schemas.microsoft.com/office/drawing/2014/main" id="{B64D6BDD-C774-7699-9999-9728465E7715}"/>
              </a:ext>
            </a:extLst>
          </p:cNvPr>
          <p:cNvCxnSpPr/>
          <p:nvPr/>
        </p:nvCxnSpPr>
        <p:spPr>
          <a:xfrm flipH="1">
            <a:off x="4628217" y="313025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Connettore 2 54">
            <a:extLst>
              <a:ext uri="{FF2B5EF4-FFF2-40B4-BE49-F238E27FC236}">
                <a16:creationId xmlns:a16="http://schemas.microsoft.com/office/drawing/2014/main" id="{12DFF78E-0AF5-53A1-E4B3-C211BD7E006B}"/>
              </a:ext>
            </a:extLst>
          </p:cNvPr>
          <p:cNvCxnSpPr>
            <a:cxnSpLocks/>
          </p:cNvCxnSpPr>
          <p:nvPr/>
        </p:nvCxnSpPr>
        <p:spPr>
          <a:xfrm flipH="1" flipV="1">
            <a:off x="4588264" y="2814587"/>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ttore 2 55">
            <a:extLst>
              <a:ext uri="{FF2B5EF4-FFF2-40B4-BE49-F238E27FC236}">
                <a16:creationId xmlns:a16="http://schemas.microsoft.com/office/drawing/2014/main" id="{FB01E157-B0DB-F21A-4D9E-CA32669346EC}"/>
              </a:ext>
            </a:extLst>
          </p:cNvPr>
          <p:cNvCxnSpPr/>
          <p:nvPr/>
        </p:nvCxnSpPr>
        <p:spPr>
          <a:xfrm flipH="1">
            <a:off x="5193581" y="3152626"/>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ttore 2 56">
            <a:extLst>
              <a:ext uri="{FF2B5EF4-FFF2-40B4-BE49-F238E27FC236}">
                <a16:creationId xmlns:a16="http://schemas.microsoft.com/office/drawing/2014/main" id="{54D10A70-1ADC-540C-09B4-5E7CBB6E791F}"/>
              </a:ext>
            </a:extLst>
          </p:cNvPr>
          <p:cNvCxnSpPr/>
          <p:nvPr/>
        </p:nvCxnSpPr>
        <p:spPr>
          <a:xfrm flipH="1">
            <a:off x="5716680" y="313025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ttore 2 57">
            <a:extLst>
              <a:ext uri="{FF2B5EF4-FFF2-40B4-BE49-F238E27FC236}">
                <a16:creationId xmlns:a16="http://schemas.microsoft.com/office/drawing/2014/main" id="{F1029A92-AA04-8C29-5BE1-1278C075B073}"/>
              </a:ext>
            </a:extLst>
          </p:cNvPr>
          <p:cNvCxnSpPr>
            <a:cxnSpLocks/>
          </p:cNvCxnSpPr>
          <p:nvPr/>
        </p:nvCxnSpPr>
        <p:spPr>
          <a:xfrm flipH="1" flipV="1">
            <a:off x="4048758" y="3217374"/>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ttore 2 58">
            <a:extLst>
              <a:ext uri="{FF2B5EF4-FFF2-40B4-BE49-F238E27FC236}">
                <a16:creationId xmlns:a16="http://schemas.microsoft.com/office/drawing/2014/main" id="{9353E585-7B3A-900F-B894-E2B4E7164F61}"/>
              </a:ext>
            </a:extLst>
          </p:cNvPr>
          <p:cNvCxnSpPr/>
          <p:nvPr/>
        </p:nvCxnSpPr>
        <p:spPr>
          <a:xfrm flipH="1">
            <a:off x="4642841"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Connettore 2 59">
            <a:extLst>
              <a:ext uri="{FF2B5EF4-FFF2-40B4-BE49-F238E27FC236}">
                <a16:creationId xmlns:a16="http://schemas.microsoft.com/office/drawing/2014/main" id="{1C86ACC5-D9D9-6602-AE9A-24C33FFF1C2A}"/>
              </a:ext>
            </a:extLst>
          </p:cNvPr>
          <p:cNvCxnSpPr>
            <a:cxnSpLocks/>
          </p:cNvCxnSpPr>
          <p:nvPr/>
        </p:nvCxnSpPr>
        <p:spPr>
          <a:xfrm flipH="1" flipV="1">
            <a:off x="4593029" y="3218346"/>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Connettore 2 60">
            <a:extLst>
              <a:ext uri="{FF2B5EF4-FFF2-40B4-BE49-F238E27FC236}">
                <a16:creationId xmlns:a16="http://schemas.microsoft.com/office/drawing/2014/main" id="{C439116C-76AA-19BE-991E-811EB8EB54A9}"/>
              </a:ext>
            </a:extLst>
          </p:cNvPr>
          <p:cNvCxnSpPr/>
          <p:nvPr/>
        </p:nvCxnSpPr>
        <p:spPr>
          <a:xfrm flipH="1">
            <a:off x="5148197"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Connettore 2 61">
            <a:extLst>
              <a:ext uri="{FF2B5EF4-FFF2-40B4-BE49-F238E27FC236}">
                <a16:creationId xmlns:a16="http://schemas.microsoft.com/office/drawing/2014/main" id="{C733781E-3111-3DCF-7693-AD2B0E23782E}"/>
              </a:ext>
            </a:extLst>
          </p:cNvPr>
          <p:cNvCxnSpPr/>
          <p:nvPr/>
        </p:nvCxnSpPr>
        <p:spPr>
          <a:xfrm flipH="1">
            <a:off x="5673397"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Connettore 2 62">
            <a:extLst>
              <a:ext uri="{FF2B5EF4-FFF2-40B4-BE49-F238E27FC236}">
                <a16:creationId xmlns:a16="http://schemas.microsoft.com/office/drawing/2014/main" id="{0A179421-E0D0-ECFA-09AF-4199DACFAA2C}"/>
              </a:ext>
            </a:extLst>
          </p:cNvPr>
          <p:cNvCxnSpPr/>
          <p:nvPr/>
        </p:nvCxnSpPr>
        <p:spPr>
          <a:xfrm flipH="1">
            <a:off x="5716681" y="3897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ttore 2 63">
            <a:extLst>
              <a:ext uri="{FF2B5EF4-FFF2-40B4-BE49-F238E27FC236}">
                <a16:creationId xmlns:a16="http://schemas.microsoft.com/office/drawing/2014/main" id="{67AACBCA-6B37-0B60-F5E0-683EB440D6B3}"/>
              </a:ext>
            </a:extLst>
          </p:cNvPr>
          <p:cNvCxnSpPr>
            <a:cxnSpLocks/>
          </p:cNvCxnSpPr>
          <p:nvPr/>
        </p:nvCxnSpPr>
        <p:spPr>
          <a:xfrm flipV="1">
            <a:off x="450130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Connettore 2 64">
            <a:extLst>
              <a:ext uri="{FF2B5EF4-FFF2-40B4-BE49-F238E27FC236}">
                <a16:creationId xmlns:a16="http://schemas.microsoft.com/office/drawing/2014/main" id="{1CE57F0F-F269-369F-E52C-05ABB6AED938}"/>
              </a:ext>
            </a:extLst>
          </p:cNvPr>
          <p:cNvCxnSpPr/>
          <p:nvPr/>
        </p:nvCxnSpPr>
        <p:spPr>
          <a:xfrm flipH="1">
            <a:off x="4641428" y="390338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Connettore 2 66">
            <a:extLst>
              <a:ext uri="{FF2B5EF4-FFF2-40B4-BE49-F238E27FC236}">
                <a16:creationId xmlns:a16="http://schemas.microsoft.com/office/drawing/2014/main" id="{6D3392C0-581C-6553-78CA-F2B297DE26EE}"/>
              </a:ext>
            </a:extLst>
          </p:cNvPr>
          <p:cNvCxnSpPr>
            <a:cxnSpLocks/>
          </p:cNvCxnSpPr>
          <p:nvPr/>
        </p:nvCxnSpPr>
        <p:spPr>
          <a:xfrm flipH="1" flipV="1">
            <a:off x="5105995" y="3625667"/>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Connettore 2 67">
            <a:extLst>
              <a:ext uri="{FF2B5EF4-FFF2-40B4-BE49-F238E27FC236}">
                <a16:creationId xmlns:a16="http://schemas.microsoft.com/office/drawing/2014/main" id="{99052C19-6874-473E-00B0-2854E7B5DCB7}"/>
              </a:ext>
            </a:extLst>
          </p:cNvPr>
          <p:cNvCxnSpPr>
            <a:cxnSpLocks/>
          </p:cNvCxnSpPr>
          <p:nvPr/>
        </p:nvCxnSpPr>
        <p:spPr>
          <a:xfrm flipV="1">
            <a:off x="4501308" y="401856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Connettore 2 68">
            <a:extLst>
              <a:ext uri="{FF2B5EF4-FFF2-40B4-BE49-F238E27FC236}">
                <a16:creationId xmlns:a16="http://schemas.microsoft.com/office/drawing/2014/main" id="{AC0E7DD2-8305-2607-5655-9438AC3FE83F}"/>
              </a:ext>
            </a:extLst>
          </p:cNvPr>
          <p:cNvCxnSpPr/>
          <p:nvPr/>
        </p:nvCxnSpPr>
        <p:spPr>
          <a:xfrm flipH="1">
            <a:off x="4639736" y="426914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Connettore 2 69">
            <a:extLst>
              <a:ext uri="{FF2B5EF4-FFF2-40B4-BE49-F238E27FC236}">
                <a16:creationId xmlns:a16="http://schemas.microsoft.com/office/drawing/2014/main" id="{82133DD9-002F-5D49-FAD9-FAA65F89A73B}"/>
              </a:ext>
            </a:extLst>
          </p:cNvPr>
          <p:cNvCxnSpPr>
            <a:cxnSpLocks/>
          </p:cNvCxnSpPr>
          <p:nvPr/>
        </p:nvCxnSpPr>
        <p:spPr>
          <a:xfrm flipV="1">
            <a:off x="501946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ttore 2 70">
            <a:extLst>
              <a:ext uri="{FF2B5EF4-FFF2-40B4-BE49-F238E27FC236}">
                <a16:creationId xmlns:a16="http://schemas.microsoft.com/office/drawing/2014/main" id="{CCDAD99B-3558-1EDE-4939-6434FB461A67}"/>
              </a:ext>
            </a:extLst>
          </p:cNvPr>
          <p:cNvCxnSpPr>
            <a:cxnSpLocks/>
          </p:cNvCxnSpPr>
          <p:nvPr/>
        </p:nvCxnSpPr>
        <p:spPr>
          <a:xfrm flipV="1">
            <a:off x="5552868" y="400810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Connettore 2 71">
            <a:extLst>
              <a:ext uri="{FF2B5EF4-FFF2-40B4-BE49-F238E27FC236}">
                <a16:creationId xmlns:a16="http://schemas.microsoft.com/office/drawing/2014/main" id="{E8E2A7C5-D08B-B77C-2806-6F1440C81D0B}"/>
              </a:ext>
            </a:extLst>
          </p:cNvPr>
          <p:cNvCxnSpPr>
            <a:cxnSpLocks/>
          </p:cNvCxnSpPr>
          <p:nvPr/>
        </p:nvCxnSpPr>
        <p:spPr>
          <a:xfrm flipV="1">
            <a:off x="6086268" y="400810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Connettore 2 72">
            <a:extLst>
              <a:ext uri="{FF2B5EF4-FFF2-40B4-BE49-F238E27FC236}">
                <a16:creationId xmlns:a16="http://schemas.microsoft.com/office/drawing/2014/main" id="{8A695249-16CA-6D76-E458-65C68EC01937}"/>
              </a:ext>
            </a:extLst>
          </p:cNvPr>
          <p:cNvCxnSpPr/>
          <p:nvPr/>
        </p:nvCxnSpPr>
        <p:spPr>
          <a:xfrm flipH="1">
            <a:off x="5716681" y="426914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Rettangolo 73">
            <a:extLst>
              <a:ext uri="{FF2B5EF4-FFF2-40B4-BE49-F238E27FC236}">
                <a16:creationId xmlns:a16="http://schemas.microsoft.com/office/drawing/2014/main" id="{3B79E699-DB53-DD7B-2544-C9C403A4CE83}"/>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5" name="CasellaDiTesto 74">
            <a:extLst>
              <a:ext uri="{FF2B5EF4-FFF2-40B4-BE49-F238E27FC236}">
                <a16:creationId xmlns:a16="http://schemas.microsoft.com/office/drawing/2014/main" id="{A4548072-9D8D-B612-77CB-BF011FD70CA3}"/>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p:spTree>
    <p:extLst>
      <p:ext uri="{BB962C8B-B14F-4D97-AF65-F5344CB8AC3E}">
        <p14:creationId xmlns:p14="http://schemas.microsoft.com/office/powerpoint/2010/main" val="278157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Traceback</a:t>
            </a:r>
            <a:endParaRPr lang="it-IT" dirty="0"/>
          </a:p>
        </p:txBody>
      </p:sp>
      <p:sp>
        <p:nvSpPr>
          <p:cNvPr id="5" name="Rettangolo 4">
            <a:extLst>
              <a:ext uri="{FF2B5EF4-FFF2-40B4-BE49-F238E27FC236}">
                <a16:creationId xmlns:a16="http://schemas.microsoft.com/office/drawing/2014/main" id="{554CCA28-B0FA-FA2E-2E36-DDD660A24F8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4" name="Segnaposto contenuto 13">
            <a:extLst>
              <a:ext uri="{FF2B5EF4-FFF2-40B4-BE49-F238E27FC236}">
                <a16:creationId xmlns:a16="http://schemas.microsoft.com/office/drawing/2014/main" id="{EA8F7CA3-9874-F226-65E3-AAAE46811EDE}"/>
              </a:ext>
            </a:extLst>
          </p:cNvPr>
          <p:cNvGraphicFramePr>
            <a:graphicFrameLocks noGrp="1"/>
          </p:cNvGraphicFramePr>
          <p:nvPr>
            <p:ph idx="1"/>
          </p:nvPr>
        </p:nvGraphicFramePr>
        <p:xfrm>
          <a:off x="2112261" y="1822175"/>
          <a:ext cx="4242816" cy="2660903"/>
        </p:xfrm>
        <a:graphic>
          <a:graphicData uri="http://schemas.openxmlformats.org/drawingml/2006/table">
            <a:tbl>
              <a:tblPr firstRow="1" bandRow="1">
                <a:tableStyleId>{2D5ABB26-0587-4C30-8999-92F81FD0307C}</a:tableStyleId>
              </a:tblPr>
              <a:tblGrid>
                <a:gridCol w="530352">
                  <a:extLst>
                    <a:ext uri="{9D8B030D-6E8A-4147-A177-3AD203B41FA5}">
                      <a16:colId xmlns:a16="http://schemas.microsoft.com/office/drawing/2014/main" val="3352875011"/>
                    </a:ext>
                  </a:extLst>
                </a:gridCol>
                <a:gridCol w="530352">
                  <a:extLst>
                    <a:ext uri="{9D8B030D-6E8A-4147-A177-3AD203B41FA5}">
                      <a16:colId xmlns:a16="http://schemas.microsoft.com/office/drawing/2014/main" val="3516065801"/>
                    </a:ext>
                  </a:extLst>
                </a:gridCol>
                <a:gridCol w="530352">
                  <a:extLst>
                    <a:ext uri="{9D8B030D-6E8A-4147-A177-3AD203B41FA5}">
                      <a16:colId xmlns:a16="http://schemas.microsoft.com/office/drawing/2014/main" val="3083561835"/>
                    </a:ext>
                  </a:extLst>
                </a:gridCol>
                <a:gridCol w="530352">
                  <a:extLst>
                    <a:ext uri="{9D8B030D-6E8A-4147-A177-3AD203B41FA5}">
                      <a16:colId xmlns:a16="http://schemas.microsoft.com/office/drawing/2014/main" val="4224101384"/>
                    </a:ext>
                  </a:extLst>
                </a:gridCol>
                <a:gridCol w="530352">
                  <a:extLst>
                    <a:ext uri="{9D8B030D-6E8A-4147-A177-3AD203B41FA5}">
                      <a16:colId xmlns:a16="http://schemas.microsoft.com/office/drawing/2014/main" val="3837698189"/>
                    </a:ext>
                  </a:extLst>
                </a:gridCol>
                <a:gridCol w="530352">
                  <a:extLst>
                    <a:ext uri="{9D8B030D-6E8A-4147-A177-3AD203B41FA5}">
                      <a16:colId xmlns:a16="http://schemas.microsoft.com/office/drawing/2014/main" val="3687742557"/>
                    </a:ext>
                  </a:extLst>
                </a:gridCol>
                <a:gridCol w="530352">
                  <a:extLst>
                    <a:ext uri="{9D8B030D-6E8A-4147-A177-3AD203B41FA5}">
                      <a16:colId xmlns:a16="http://schemas.microsoft.com/office/drawing/2014/main" val="678798696"/>
                    </a:ext>
                  </a:extLst>
                </a:gridCol>
                <a:gridCol w="530352">
                  <a:extLst>
                    <a:ext uri="{9D8B030D-6E8A-4147-A177-3AD203B41FA5}">
                      <a16:colId xmlns:a16="http://schemas.microsoft.com/office/drawing/2014/main" val="624675952"/>
                    </a:ext>
                  </a:extLst>
                </a:gridCol>
              </a:tblGrid>
              <a:tr h="380129">
                <a:tc>
                  <a:txBody>
                    <a:bodyPr/>
                    <a:lstStyle/>
                    <a:p>
                      <a:pPr algn="ctr"/>
                      <a:r>
                        <a:rPr lang="it-IT" b="1" dirty="0"/>
                        <a:t>.</a:t>
                      </a:r>
                    </a:p>
                  </a:txBody>
                  <a:tcPr/>
                </a:tc>
                <a:tc>
                  <a:txBody>
                    <a:bodyPr/>
                    <a:lstStyle/>
                    <a:p>
                      <a:pPr algn="ctr"/>
                      <a:r>
                        <a:rPr lang="it-IT" b="1" dirty="0"/>
                        <a:t>.</a:t>
                      </a:r>
                    </a:p>
                  </a:txBody>
                  <a:tcPr/>
                </a:tc>
                <a:tc>
                  <a:txBody>
                    <a:bodyPr/>
                    <a:lstStyle/>
                    <a:p>
                      <a:pPr algn="ctr"/>
                      <a:r>
                        <a:rPr lang="it-IT" b="1" dirty="0"/>
                        <a:t>A</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G</a:t>
                      </a:r>
                    </a:p>
                  </a:txBody>
                  <a:tcPr/>
                </a:tc>
                <a:tc>
                  <a:txBody>
                    <a:bodyPr/>
                    <a:lstStyle/>
                    <a:p>
                      <a:pPr algn="ctr"/>
                      <a:r>
                        <a:rPr lang="it-IT" b="1" dirty="0"/>
                        <a:t>C</a:t>
                      </a:r>
                    </a:p>
                  </a:txBody>
                  <a:tcPr/>
                </a:tc>
                <a:tc>
                  <a:txBody>
                    <a:bodyPr/>
                    <a:lstStyle/>
                    <a:p>
                      <a:pPr algn="ctr"/>
                      <a:r>
                        <a:rPr lang="it-IT" b="1" dirty="0"/>
                        <a:t>T</a:t>
                      </a:r>
                    </a:p>
                  </a:txBody>
                  <a:tcPr/>
                </a:tc>
                <a:extLst>
                  <a:ext uri="{0D108BD9-81ED-4DB2-BD59-A6C34878D82A}">
                    <a16:rowId xmlns:a16="http://schemas.microsoft.com/office/drawing/2014/main" val="711907053"/>
                  </a:ext>
                </a:extLst>
              </a:tr>
              <a:tr h="380129">
                <a:tc>
                  <a:txBody>
                    <a:bodyPr/>
                    <a:lstStyle/>
                    <a:p>
                      <a:pPr algn="ctr"/>
                      <a:r>
                        <a:rPr lang="it-IT" b="1" dirty="0"/>
                        <a:t>.</a:t>
                      </a:r>
                    </a:p>
                  </a:txBody>
                  <a:tcPr/>
                </a:tc>
                <a:tc>
                  <a:txBody>
                    <a:bodyPr/>
                    <a:lstStyle/>
                    <a:p>
                      <a:pPr algn="ctr"/>
                      <a:r>
                        <a:rPr lang="it-IT" b="1" dirty="0">
                          <a:solidFill>
                            <a:srgbClr val="00B050"/>
                          </a:solidFill>
                        </a:rPr>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tc>
                  <a:txBody>
                    <a:bodyPr/>
                    <a:lstStyle/>
                    <a:p>
                      <a:pPr algn="ctr"/>
                      <a:r>
                        <a:rPr lang="it-IT" b="1" dirty="0"/>
                        <a:t>12</a:t>
                      </a:r>
                    </a:p>
                  </a:txBody>
                  <a:tcPr/>
                </a:tc>
                <a:extLst>
                  <a:ext uri="{0D108BD9-81ED-4DB2-BD59-A6C34878D82A}">
                    <a16:rowId xmlns:a16="http://schemas.microsoft.com/office/drawing/2014/main" val="2252512972"/>
                  </a:ext>
                </a:extLst>
              </a:tr>
              <a:tr h="380129">
                <a:tc>
                  <a:txBody>
                    <a:bodyPr/>
                    <a:lstStyle/>
                    <a:p>
                      <a:pPr algn="ctr"/>
                      <a:r>
                        <a:rPr lang="it-IT" b="1" dirty="0"/>
                        <a:t>A</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tc>
                  <a:txBody>
                    <a:bodyPr/>
                    <a:lstStyle/>
                    <a:p>
                      <a:pPr algn="ctr"/>
                      <a:r>
                        <a:rPr lang="it-IT" b="1" dirty="0"/>
                        <a:t>10</a:t>
                      </a:r>
                    </a:p>
                  </a:txBody>
                  <a:tcPr/>
                </a:tc>
                <a:extLst>
                  <a:ext uri="{0D108BD9-81ED-4DB2-BD59-A6C34878D82A}">
                    <a16:rowId xmlns:a16="http://schemas.microsoft.com/office/drawing/2014/main" val="2711802030"/>
                  </a:ext>
                </a:extLst>
              </a:tr>
              <a:tr h="380129">
                <a:tc>
                  <a:txBody>
                    <a:bodyPr/>
                    <a:lstStyle/>
                    <a:p>
                      <a:pPr algn="ctr"/>
                      <a:r>
                        <a:rPr lang="it-IT" b="1" dirty="0"/>
                        <a:t>G</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8</a:t>
                      </a:r>
                    </a:p>
                  </a:txBody>
                  <a:tcPr/>
                </a:tc>
                <a:extLst>
                  <a:ext uri="{0D108BD9-81ED-4DB2-BD59-A6C34878D82A}">
                    <a16:rowId xmlns:a16="http://schemas.microsoft.com/office/drawing/2014/main" val="1613573263"/>
                  </a:ext>
                </a:extLst>
              </a:tr>
              <a:tr h="380129">
                <a:tc>
                  <a:txBody>
                    <a:bodyPr/>
                    <a:lstStyle/>
                    <a:p>
                      <a:pPr algn="ctr"/>
                      <a:r>
                        <a:rPr lang="it-IT" b="1" dirty="0"/>
                        <a:t>G</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0</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6</a:t>
                      </a:r>
                    </a:p>
                  </a:txBody>
                  <a:tcPr/>
                </a:tc>
                <a:extLst>
                  <a:ext uri="{0D108BD9-81ED-4DB2-BD59-A6C34878D82A}">
                    <a16:rowId xmlns:a16="http://schemas.microsoft.com/office/drawing/2014/main" val="1789270609"/>
                  </a:ext>
                </a:extLst>
              </a:tr>
              <a:tr h="380129">
                <a:tc>
                  <a:txBody>
                    <a:bodyPr/>
                    <a:lstStyle/>
                    <a:p>
                      <a:pPr algn="ctr"/>
                      <a:r>
                        <a:rPr lang="it-IT" b="1" dirty="0"/>
                        <a:t>C</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tc>
                  <a:txBody>
                    <a:bodyPr/>
                    <a:lstStyle/>
                    <a:p>
                      <a:pPr algn="ctr"/>
                      <a:r>
                        <a:rPr lang="it-IT" b="1" dirty="0"/>
                        <a:t>2</a:t>
                      </a:r>
                    </a:p>
                  </a:txBody>
                  <a:tcPr/>
                </a:tc>
                <a:tc>
                  <a:txBody>
                    <a:bodyPr/>
                    <a:lstStyle/>
                    <a:p>
                      <a:pPr algn="ctr"/>
                      <a:r>
                        <a:rPr lang="it-IT" b="1" dirty="0"/>
                        <a:t>4</a:t>
                      </a:r>
                    </a:p>
                  </a:txBody>
                  <a:tcPr/>
                </a:tc>
                <a:extLst>
                  <a:ext uri="{0D108BD9-81ED-4DB2-BD59-A6C34878D82A}">
                    <a16:rowId xmlns:a16="http://schemas.microsoft.com/office/drawing/2014/main" val="2367618259"/>
                  </a:ext>
                </a:extLst>
              </a:tr>
              <a:tr h="380129">
                <a:tc>
                  <a:txBody>
                    <a:bodyPr/>
                    <a:lstStyle/>
                    <a:p>
                      <a:pPr algn="ctr"/>
                      <a:r>
                        <a:rPr lang="it-IT" b="1" dirty="0"/>
                        <a:t>A</a:t>
                      </a:r>
                    </a:p>
                  </a:txBody>
                  <a:tcPr/>
                </a:tc>
                <a:tc>
                  <a:txBody>
                    <a:bodyPr/>
                    <a:lstStyle/>
                    <a:p>
                      <a:pPr algn="ctr"/>
                      <a:r>
                        <a:rPr lang="it-IT" b="1" dirty="0"/>
                        <a:t>10</a:t>
                      </a:r>
                    </a:p>
                  </a:txBody>
                  <a:tcPr/>
                </a:tc>
                <a:tc>
                  <a:txBody>
                    <a:bodyPr/>
                    <a:lstStyle/>
                    <a:p>
                      <a:pPr algn="ctr"/>
                      <a:r>
                        <a:rPr lang="it-IT" b="1" dirty="0"/>
                        <a:t>8</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t>6</a:t>
                      </a:r>
                    </a:p>
                  </a:txBody>
                  <a:tcPr/>
                </a:tc>
                <a:tc>
                  <a:txBody>
                    <a:bodyPr/>
                    <a:lstStyle/>
                    <a:p>
                      <a:pPr algn="ctr"/>
                      <a:r>
                        <a:rPr lang="it-IT" b="1" dirty="0"/>
                        <a:t>4</a:t>
                      </a:r>
                    </a:p>
                  </a:txBody>
                  <a:tcPr/>
                </a:tc>
                <a:tc>
                  <a:txBody>
                    <a:bodyPr/>
                    <a:lstStyle/>
                    <a:p>
                      <a:pPr algn="ctr"/>
                      <a:r>
                        <a:rPr lang="it-IT" b="1" dirty="0">
                          <a:solidFill>
                            <a:srgbClr val="FF0000"/>
                          </a:solidFill>
                        </a:rPr>
                        <a:t>6</a:t>
                      </a:r>
                    </a:p>
                  </a:txBody>
                  <a:tcPr/>
                </a:tc>
                <a:extLst>
                  <a:ext uri="{0D108BD9-81ED-4DB2-BD59-A6C34878D82A}">
                    <a16:rowId xmlns:a16="http://schemas.microsoft.com/office/drawing/2014/main" val="898260026"/>
                  </a:ext>
                </a:extLst>
              </a:tr>
            </a:tbl>
          </a:graphicData>
        </a:graphic>
      </p:graphicFrame>
      <p:sp>
        <p:nvSpPr>
          <p:cNvPr id="12" name="Parentesi quadra chiusa 11">
            <a:extLst>
              <a:ext uri="{FF2B5EF4-FFF2-40B4-BE49-F238E27FC236}">
                <a16:creationId xmlns:a16="http://schemas.microsoft.com/office/drawing/2014/main" id="{060BCBAB-5CE2-4218-6ACE-9FD28332EAE8}"/>
              </a:ext>
            </a:extLst>
          </p:cNvPr>
          <p:cNvSpPr/>
          <p:nvPr/>
        </p:nvSpPr>
        <p:spPr>
          <a:xfrm>
            <a:off x="6227060" y="2217144"/>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16625C3E-7C15-6944-5180-C25827F09A04}"/>
                  </a:ext>
                </a:extLst>
              </p:cNvPr>
              <p:cNvSpPr txBox="1"/>
              <p:nvPr/>
            </p:nvSpPr>
            <p:spPr>
              <a:xfrm>
                <a:off x="1241429" y="3042334"/>
                <a:ext cx="87082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𝐶</m:t>
                      </m:r>
                      <m:r>
                        <a:rPr lang="it-IT" sz="4000" b="0" i="1" smtClean="0">
                          <a:latin typeface="Cambria Math" panose="02040503050406030204" pitchFamily="18" charset="0"/>
                        </a:rPr>
                        <m:t>=</m:t>
                      </m:r>
                    </m:oMath>
                  </m:oMathPara>
                </a14:m>
                <a:endParaRPr lang="it-IT" sz="4000" dirty="0"/>
              </a:p>
            </p:txBody>
          </p:sp>
        </mc:Choice>
        <mc:Fallback xmlns="">
          <p:sp>
            <p:nvSpPr>
              <p:cNvPr id="13" name="CasellaDiTesto 12">
                <a:extLst>
                  <a:ext uri="{FF2B5EF4-FFF2-40B4-BE49-F238E27FC236}">
                    <a16:creationId xmlns:a16="http://schemas.microsoft.com/office/drawing/2014/main" id="{16625C3E-7C15-6944-5180-C25827F09A04}"/>
                  </a:ext>
                </a:extLst>
              </p:cNvPr>
              <p:cNvSpPr txBox="1">
                <a:spLocks noRot="1" noChangeAspect="1" noMove="1" noResize="1" noEditPoints="1" noAdjustHandles="1" noChangeArrowheads="1" noChangeShapeType="1" noTextEdit="1"/>
              </p:cNvSpPr>
              <p:nvPr/>
            </p:nvSpPr>
            <p:spPr>
              <a:xfrm>
                <a:off x="1241429" y="3042334"/>
                <a:ext cx="870829" cy="615553"/>
              </a:xfrm>
              <a:prstGeom prst="rect">
                <a:avLst/>
              </a:prstGeom>
              <a:blipFill>
                <a:blip r:embed="rId3"/>
                <a:stretch>
                  <a:fillRect/>
                </a:stretch>
              </a:blipFill>
            </p:spPr>
            <p:txBody>
              <a:bodyPr/>
              <a:lstStyle/>
              <a:p>
                <a:r>
                  <a:rPr lang="it-IT">
                    <a:noFill/>
                  </a:rPr>
                  <a:t> </a:t>
                </a:r>
              </a:p>
            </p:txBody>
          </p:sp>
        </mc:Fallback>
      </mc:AlternateContent>
      <p:sp>
        <p:nvSpPr>
          <p:cNvPr id="15" name="Parentesi quadra chiusa 14">
            <a:extLst>
              <a:ext uri="{FF2B5EF4-FFF2-40B4-BE49-F238E27FC236}">
                <a16:creationId xmlns:a16="http://schemas.microsoft.com/office/drawing/2014/main" id="{517901CC-2881-3687-1206-9775913271AC}"/>
              </a:ext>
            </a:extLst>
          </p:cNvPr>
          <p:cNvSpPr/>
          <p:nvPr/>
        </p:nvSpPr>
        <p:spPr>
          <a:xfrm flipH="1">
            <a:off x="2607560" y="2217145"/>
            <a:ext cx="256034" cy="2265934"/>
          </a:xfrm>
          <a:prstGeom prst="rightBracket">
            <a:avLst>
              <a:gd name="adj"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7" name="Parentesi graffa aperta 16">
            <a:extLst>
              <a:ext uri="{FF2B5EF4-FFF2-40B4-BE49-F238E27FC236}">
                <a16:creationId xmlns:a16="http://schemas.microsoft.com/office/drawing/2014/main" id="{8BFCBEA8-5DFD-D1FB-8995-4EEF11452426}"/>
              </a:ext>
            </a:extLst>
          </p:cNvPr>
          <p:cNvSpPr/>
          <p:nvPr/>
        </p:nvSpPr>
        <p:spPr>
          <a:xfrm rot="16200000">
            <a:off x="4395468" y="2926466"/>
            <a:ext cx="299720" cy="3875536"/>
          </a:xfrm>
          <a:prstGeom prst="leftBrace">
            <a:avLst>
              <a:gd name="adj1" fmla="val 197486"/>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2AB6C93D-864C-8B35-4D98-F556FA6874E5}"/>
                  </a:ext>
                </a:extLst>
              </p:cNvPr>
              <p:cNvSpPr txBox="1"/>
              <p:nvPr/>
            </p:nvSpPr>
            <p:spPr>
              <a:xfrm>
                <a:off x="3358035" y="5126375"/>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𝑚</m:t>
                      </m:r>
                      <m:r>
                        <a:rPr lang="it-IT" sz="2400" b="0" i="1" smtClean="0">
                          <a:latin typeface="Cambria Math" panose="02040503050406030204" pitchFamily="18" charset="0"/>
                        </a:rPr>
                        <m:t>+1</m:t>
                      </m:r>
                    </m:oMath>
                  </m:oMathPara>
                </a14:m>
                <a:endParaRPr lang="it-IT" sz="2400" dirty="0"/>
              </a:p>
            </p:txBody>
          </p:sp>
        </mc:Choice>
        <mc:Fallback xmlns="">
          <p:sp>
            <p:nvSpPr>
              <p:cNvPr id="18" name="CasellaDiTesto 17">
                <a:extLst>
                  <a:ext uri="{FF2B5EF4-FFF2-40B4-BE49-F238E27FC236}">
                    <a16:creationId xmlns:a16="http://schemas.microsoft.com/office/drawing/2014/main" id="{2AB6C93D-864C-8B35-4D98-F556FA6874E5}"/>
                  </a:ext>
                </a:extLst>
              </p:cNvPr>
              <p:cNvSpPr txBox="1">
                <a:spLocks noRot="1" noChangeAspect="1" noMove="1" noResize="1" noEditPoints="1" noAdjustHandles="1" noChangeArrowheads="1" noChangeShapeType="1" noTextEdit="1"/>
              </p:cNvSpPr>
              <p:nvPr/>
            </p:nvSpPr>
            <p:spPr>
              <a:xfrm>
                <a:off x="3358035" y="5126375"/>
                <a:ext cx="2479614" cy="369332"/>
              </a:xfrm>
              <a:prstGeom prst="rect">
                <a:avLst/>
              </a:prstGeom>
              <a:blipFill>
                <a:blip r:embed="rId4"/>
                <a:stretch>
                  <a:fillRect b="-4918"/>
                </a:stretch>
              </a:blipFill>
            </p:spPr>
            <p:txBody>
              <a:bodyPr/>
              <a:lstStyle/>
              <a:p>
                <a:r>
                  <a:rPr lang="it-IT">
                    <a:noFill/>
                  </a:rPr>
                  <a:t> </a:t>
                </a:r>
              </a:p>
            </p:txBody>
          </p:sp>
        </mc:Fallback>
      </mc:AlternateContent>
      <p:sp>
        <p:nvSpPr>
          <p:cNvPr id="19" name="Parentesi graffa aperta 18">
            <a:extLst>
              <a:ext uri="{FF2B5EF4-FFF2-40B4-BE49-F238E27FC236}">
                <a16:creationId xmlns:a16="http://schemas.microsoft.com/office/drawing/2014/main" id="{68160856-2DC9-8EA8-DBA9-CCE978801C40}"/>
              </a:ext>
            </a:extLst>
          </p:cNvPr>
          <p:cNvSpPr/>
          <p:nvPr/>
        </p:nvSpPr>
        <p:spPr>
          <a:xfrm rot="10800000">
            <a:off x="6885182" y="2217144"/>
            <a:ext cx="299720" cy="2265933"/>
          </a:xfrm>
          <a:prstGeom prst="leftBrace">
            <a:avLst>
              <a:gd name="adj1" fmla="val 9442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4D7EB31-517D-EC74-B7A4-E89E21B36642}"/>
                  </a:ext>
                </a:extLst>
              </p:cNvPr>
              <p:cNvSpPr txBox="1"/>
              <p:nvPr/>
            </p:nvSpPr>
            <p:spPr>
              <a:xfrm rot="16200000">
                <a:off x="6289046" y="3165444"/>
                <a:ext cx="24796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𝑛</m:t>
                      </m:r>
                      <m:r>
                        <a:rPr lang="it-IT" sz="2400" b="0" i="1" smtClean="0">
                          <a:latin typeface="Cambria Math" panose="02040503050406030204" pitchFamily="18" charset="0"/>
                        </a:rPr>
                        <m:t>+1</m:t>
                      </m:r>
                    </m:oMath>
                  </m:oMathPara>
                </a14:m>
                <a:endParaRPr lang="it-IT" sz="2400" dirty="0"/>
              </a:p>
            </p:txBody>
          </p:sp>
        </mc:Choice>
        <mc:Fallback xmlns="">
          <p:sp>
            <p:nvSpPr>
              <p:cNvPr id="20" name="CasellaDiTesto 19">
                <a:extLst>
                  <a:ext uri="{FF2B5EF4-FFF2-40B4-BE49-F238E27FC236}">
                    <a16:creationId xmlns:a16="http://schemas.microsoft.com/office/drawing/2014/main" id="{34D7EB31-517D-EC74-B7A4-E89E21B36642}"/>
                  </a:ext>
                </a:extLst>
              </p:cNvPr>
              <p:cNvSpPr txBox="1">
                <a:spLocks noRot="1" noChangeAspect="1" noMove="1" noResize="1" noEditPoints="1" noAdjustHandles="1" noChangeArrowheads="1" noChangeShapeType="1" noTextEdit="1"/>
              </p:cNvSpPr>
              <p:nvPr/>
            </p:nvSpPr>
            <p:spPr>
              <a:xfrm rot="16200000">
                <a:off x="6289046" y="3165444"/>
                <a:ext cx="2479614" cy="369332"/>
              </a:xfrm>
              <a:prstGeom prst="rect">
                <a:avLst/>
              </a:prstGeom>
              <a:blipFill>
                <a:blip r:embed="rId5"/>
                <a:stretch>
                  <a:fillRect r="-6667"/>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DD48D718-A6CB-7753-685C-EF202A291F64}"/>
              </a:ext>
            </a:extLst>
          </p:cNvPr>
          <p:cNvCxnSpPr>
            <a:cxnSpLocks/>
          </p:cNvCxnSpPr>
          <p:nvPr/>
        </p:nvCxnSpPr>
        <p:spPr>
          <a:xfrm>
            <a:off x="6355077" y="2005055"/>
            <a:ext cx="7018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CasellaDiTesto 23">
            <a:extLst>
              <a:ext uri="{FF2B5EF4-FFF2-40B4-BE49-F238E27FC236}">
                <a16:creationId xmlns:a16="http://schemas.microsoft.com/office/drawing/2014/main" id="{B274DCBF-65E3-8DBB-D6E2-47D5DEDE635D}"/>
              </a:ext>
            </a:extLst>
          </p:cNvPr>
          <p:cNvSpPr txBox="1"/>
          <p:nvPr/>
        </p:nvSpPr>
        <p:spPr>
          <a:xfrm>
            <a:off x="7184902" y="1872450"/>
            <a:ext cx="1172138" cy="276999"/>
          </a:xfrm>
          <a:prstGeom prst="rect">
            <a:avLst/>
          </a:prstGeom>
          <a:noFill/>
        </p:spPr>
        <p:txBody>
          <a:bodyPr wrap="square" lIns="0" tIns="0" rIns="0" bIns="0" rtlCol="0">
            <a:spAutoFit/>
          </a:bodyPr>
          <a:lstStyle/>
          <a:p>
            <a:r>
              <a:rPr lang="it-IT" dirty="0"/>
              <a:t>Stringa x</a:t>
            </a:r>
          </a:p>
        </p:txBody>
      </p:sp>
      <p:cxnSp>
        <p:nvCxnSpPr>
          <p:cNvPr id="25" name="Connettore 2 24">
            <a:extLst>
              <a:ext uri="{FF2B5EF4-FFF2-40B4-BE49-F238E27FC236}">
                <a16:creationId xmlns:a16="http://schemas.microsoft.com/office/drawing/2014/main" id="{9DB55739-710E-B995-17FD-36DCD0ECE55D}"/>
              </a:ext>
            </a:extLst>
          </p:cNvPr>
          <p:cNvCxnSpPr>
            <a:cxnSpLocks/>
          </p:cNvCxnSpPr>
          <p:nvPr/>
        </p:nvCxnSpPr>
        <p:spPr>
          <a:xfrm>
            <a:off x="2368296" y="4511531"/>
            <a:ext cx="0" cy="614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asellaDiTesto 25">
            <a:extLst>
              <a:ext uri="{FF2B5EF4-FFF2-40B4-BE49-F238E27FC236}">
                <a16:creationId xmlns:a16="http://schemas.microsoft.com/office/drawing/2014/main" id="{EEBA08D9-380B-78C6-E03B-7C108A431E9B}"/>
              </a:ext>
            </a:extLst>
          </p:cNvPr>
          <p:cNvSpPr txBox="1"/>
          <p:nvPr/>
        </p:nvSpPr>
        <p:spPr>
          <a:xfrm>
            <a:off x="2021491" y="5106888"/>
            <a:ext cx="1172138" cy="276999"/>
          </a:xfrm>
          <a:prstGeom prst="rect">
            <a:avLst/>
          </a:prstGeom>
          <a:noFill/>
        </p:spPr>
        <p:txBody>
          <a:bodyPr wrap="square" lIns="0" tIns="0" rIns="0" bIns="0" rtlCol="0">
            <a:spAutoFit/>
          </a:bodyPr>
          <a:lstStyle/>
          <a:p>
            <a:r>
              <a:rPr lang="it-IT" dirty="0"/>
              <a:t>Stringa y</a:t>
            </a:r>
          </a:p>
        </p:txBody>
      </p:sp>
      <p:cxnSp>
        <p:nvCxnSpPr>
          <p:cNvPr id="4" name="Connettore 2 3">
            <a:extLst>
              <a:ext uri="{FF2B5EF4-FFF2-40B4-BE49-F238E27FC236}">
                <a16:creationId xmlns:a16="http://schemas.microsoft.com/office/drawing/2014/main" id="{CF74F2FE-012E-41BB-BF02-12EF84AF7FF2}"/>
              </a:ext>
            </a:extLst>
          </p:cNvPr>
          <p:cNvCxnSpPr/>
          <p:nvPr/>
        </p:nvCxnSpPr>
        <p:spPr>
          <a:xfrm flipH="1">
            <a:off x="303614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Connettore 2 5">
            <a:extLst>
              <a:ext uri="{FF2B5EF4-FFF2-40B4-BE49-F238E27FC236}">
                <a16:creationId xmlns:a16="http://schemas.microsoft.com/office/drawing/2014/main" id="{08AEF3FE-D5A8-2C9F-FF9D-6082032757D9}"/>
              </a:ext>
            </a:extLst>
          </p:cNvPr>
          <p:cNvCxnSpPr/>
          <p:nvPr/>
        </p:nvCxnSpPr>
        <p:spPr>
          <a:xfrm flipH="1">
            <a:off x="356446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nettore 2 6">
            <a:extLst>
              <a:ext uri="{FF2B5EF4-FFF2-40B4-BE49-F238E27FC236}">
                <a16:creationId xmlns:a16="http://schemas.microsoft.com/office/drawing/2014/main" id="{AAEAC831-C7A3-2F88-DBA7-22370C9E9497}"/>
              </a:ext>
            </a:extLst>
          </p:cNvPr>
          <p:cNvCxnSpPr/>
          <p:nvPr/>
        </p:nvCxnSpPr>
        <p:spPr>
          <a:xfrm flipH="1">
            <a:off x="4102949"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754D79C0-818C-B64E-02AF-3312A821848F}"/>
              </a:ext>
            </a:extLst>
          </p:cNvPr>
          <p:cNvCxnSpPr/>
          <p:nvPr/>
        </p:nvCxnSpPr>
        <p:spPr>
          <a:xfrm flipH="1">
            <a:off x="4641429" y="235204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ttore 2 8">
            <a:extLst>
              <a:ext uri="{FF2B5EF4-FFF2-40B4-BE49-F238E27FC236}">
                <a16:creationId xmlns:a16="http://schemas.microsoft.com/office/drawing/2014/main" id="{F7DDB7CE-C3B0-8737-5129-522CF4A6CEC2}"/>
              </a:ext>
            </a:extLst>
          </p:cNvPr>
          <p:cNvCxnSpPr/>
          <p:nvPr/>
        </p:nvCxnSpPr>
        <p:spPr>
          <a:xfrm flipH="1">
            <a:off x="5144349" y="235204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8128F638-BEAE-BCFA-341E-9ADFDC27C759}"/>
              </a:ext>
            </a:extLst>
          </p:cNvPr>
          <p:cNvCxnSpPr/>
          <p:nvPr/>
        </p:nvCxnSpPr>
        <p:spPr>
          <a:xfrm flipH="1">
            <a:off x="5716681" y="236220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ttore 2 10">
            <a:extLst>
              <a:ext uri="{FF2B5EF4-FFF2-40B4-BE49-F238E27FC236}">
                <a16:creationId xmlns:a16="http://schemas.microsoft.com/office/drawing/2014/main" id="{56D7A08D-DAE1-51FF-836F-6586CB1F7197}"/>
              </a:ext>
            </a:extLst>
          </p:cNvPr>
          <p:cNvCxnSpPr>
            <a:cxnSpLocks/>
          </p:cNvCxnSpPr>
          <p:nvPr/>
        </p:nvCxnSpPr>
        <p:spPr>
          <a:xfrm flipV="1">
            <a:off x="2911054" y="2479040"/>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77B8FDB5-105C-CB83-0987-DA210F466D1F}"/>
              </a:ext>
            </a:extLst>
          </p:cNvPr>
          <p:cNvCxnSpPr>
            <a:cxnSpLocks/>
          </p:cNvCxnSpPr>
          <p:nvPr/>
        </p:nvCxnSpPr>
        <p:spPr>
          <a:xfrm flipV="1">
            <a:off x="2911054" y="2869614"/>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D996B13D-6477-2109-BC36-A020C0B68066}"/>
              </a:ext>
            </a:extLst>
          </p:cNvPr>
          <p:cNvCxnSpPr>
            <a:cxnSpLocks/>
          </p:cNvCxnSpPr>
          <p:nvPr/>
        </p:nvCxnSpPr>
        <p:spPr>
          <a:xfrm flipV="1">
            <a:off x="2896028" y="3256280"/>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ttore 2 26">
            <a:extLst>
              <a:ext uri="{FF2B5EF4-FFF2-40B4-BE49-F238E27FC236}">
                <a16:creationId xmlns:a16="http://schemas.microsoft.com/office/drawing/2014/main" id="{F388DEA4-8381-B457-34E6-48DE25E64F2B}"/>
              </a:ext>
            </a:extLst>
          </p:cNvPr>
          <p:cNvCxnSpPr>
            <a:cxnSpLocks/>
          </p:cNvCxnSpPr>
          <p:nvPr/>
        </p:nvCxnSpPr>
        <p:spPr>
          <a:xfrm flipV="1">
            <a:off x="2891376" y="360708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ttore 2 27">
            <a:extLst>
              <a:ext uri="{FF2B5EF4-FFF2-40B4-BE49-F238E27FC236}">
                <a16:creationId xmlns:a16="http://schemas.microsoft.com/office/drawing/2014/main" id="{058A8EC2-AAAD-9000-7F14-004B4F73E10C}"/>
              </a:ext>
            </a:extLst>
          </p:cNvPr>
          <p:cNvCxnSpPr>
            <a:cxnSpLocks/>
          </p:cNvCxnSpPr>
          <p:nvPr/>
        </p:nvCxnSpPr>
        <p:spPr>
          <a:xfrm flipV="1">
            <a:off x="2911054" y="401856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37D9EDE0-C45A-8736-E628-937D184EFBAB}"/>
              </a:ext>
            </a:extLst>
          </p:cNvPr>
          <p:cNvCxnSpPr>
            <a:cxnSpLocks/>
          </p:cNvCxnSpPr>
          <p:nvPr/>
        </p:nvCxnSpPr>
        <p:spPr>
          <a:xfrm flipH="1" flipV="1">
            <a:off x="3047526" y="2501386"/>
            <a:ext cx="263946"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ttore 2 30">
            <a:extLst>
              <a:ext uri="{FF2B5EF4-FFF2-40B4-BE49-F238E27FC236}">
                <a16:creationId xmlns:a16="http://schemas.microsoft.com/office/drawing/2014/main" id="{C318B5CC-137A-3D90-5432-F7EE7AD57728}"/>
              </a:ext>
            </a:extLst>
          </p:cNvPr>
          <p:cNvCxnSpPr/>
          <p:nvPr/>
        </p:nvCxnSpPr>
        <p:spPr>
          <a:xfrm flipH="1">
            <a:off x="3595901"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B98D61CF-8185-CA7E-E2EA-503D473FDA44}"/>
              </a:ext>
            </a:extLst>
          </p:cNvPr>
          <p:cNvCxnSpPr/>
          <p:nvPr/>
        </p:nvCxnSpPr>
        <p:spPr>
          <a:xfrm flipH="1">
            <a:off x="4112701"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ttore 2 32">
            <a:extLst>
              <a:ext uri="{FF2B5EF4-FFF2-40B4-BE49-F238E27FC236}">
                <a16:creationId xmlns:a16="http://schemas.microsoft.com/office/drawing/2014/main" id="{6271C74A-A8B1-8D76-BADC-533046AC8905}"/>
              </a:ext>
            </a:extLst>
          </p:cNvPr>
          <p:cNvCxnSpPr/>
          <p:nvPr/>
        </p:nvCxnSpPr>
        <p:spPr>
          <a:xfrm flipH="1">
            <a:off x="4641429"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56F9667B-B4AE-BDA0-96AB-C97F8BBE02F0}"/>
              </a:ext>
            </a:extLst>
          </p:cNvPr>
          <p:cNvCxnSpPr/>
          <p:nvPr/>
        </p:nvCxnSpPr>
        <p:spPr>
          <a:xfrm flipH="1">
            <a:off x="5190069"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ttore 2 34">
            <a:extLst>
              <a:ext uri="{FF2B5EF4-FFF2-40B4-BE49-F238E27FC236}">
                <a16:creationId xmlns:a16="http://schemas.microsoft.com/office/drawing/2014/main" id="{5825691F-ABFC-F3CA-4DE1-866318868C91}"/>
              </a:ext>
            </a:extLst>
          </p:cNvPr>
          <p:cNvCxnSpPr/>
          <p:nvPr/>
        </p:nvCxnSpPr>
        <p:spPr>
          <a:xfrm flipH="1">
            <a:off x="5673397" y="2748280"/>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E90C996A-207A-BD10-1F2B-6AD502650CE1}"/>
              </a:ext>
            </a:extLst>
          </p:cNvPr>
          <p:cNvCxnSpPr>
            <a:cxnSpLocks/>
          </p:cNvCxnSpPr>
          <p:nvPr/>
        </p:nvCxnSpPr>
        <p:spPr>
          <a:xfrm flipV="1">
            <a:off x="3434294" y="286394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ttore 2 36">
            <a:extLst>
              <a:ext uri="{FF2B5EF4-FFF2-40B4-BE49-F238E27FC236}">
                <a16:creationId xmlns:a16="http://schemas.microsoft.com/office/drawing/2014/main" id="{995713FA-6E61-32A9-D953-6B4847B11B52}"/>
              </a:ext>
            </a:extLst>
          </p:cNvPr>
          <p:cNvCxnSpPr>
            <a:cxnSpLocks/>
          </p:cNvCxnSpPr>
          <p:nvPr/>
        </p:nvCxnSpPr>
        <p:spPr>
          <a:xfrm flipV="1">
            <a:off x="3434294" y="3255694"/>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a:extLst>
              <a:ext uri="{FF2B5EF4-FFF2-40B4-BE49-F238E27FC236}">
                <a16:creationId xmlns:a16="http://schemas.microsoft.com/office/drawing/2014/main" id="{B4846277-1D86-E249-C774-F72C4903EC89}"/>
              </a:ext>
            </a:extLst>
          </p:cNvPr>
          <p:cNvCxnSpPr>
            <a:cxnSpLocks/>
          </p:cNvCxnSpPr>
          <p:nvPr/>
        </p:nvCxnSpPr>
        <p:spPr>
          <a:xfrm flipV="1">
            <a:off x="342942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ttore 2 38">
            <a:extLst>
              <a:ext uri="{FF2B5EF4-FFF2-40B4-BE49-F238E27FC236}">
                <a16:creationId xmlns:a16="http://schemas.microsoft.com/office/drawing/2014/main" id="{506A8417-08F3-3A07-9F0F-0A34AFEB5009}"/>
              </a:ext>
            </a:extLst>
          </p:cNvPr>
          <p:cNvCxnSpPr>
            <a:cxnSpLocks/>
          </p:cNvCxnSpPr>
          <p:nvPr/>
        </p:nvCxnSpPr>
        <p:spPr>
          <a:xfrm flipV="1">
            <a:off x="343958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ttore 2 39">
            <a:extLst>
              <a:ext uri="{FF2B5EF4-FFF2-40B4-BE49-F238E27FC236}">
                <a16:creationId xmlns:a16="http://schemas.microsoft.com/office/drawing/2014/main" id="{871FF11A-3276-8321-280C-EB3868892DA6}"/>
              </a:ext>
            </a:extLst>
          </p:cNvPr>
          <p:cNvCxnSpPr>
            <a:cxnSpLocks/>
          </p:cNvCxnSpPr>
          <p:nvPr/>
        </p:nvCxnSpPr>
        <p:spPr>
          <a:xfrm flipH="1" flipV="1">
            <a:off x="3020069" y="3964641"/>
            <a:ext cx="328424" cy="259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ttore 2 42">
            <a:extLst>
              <a:ext uri="{FF2B5EF4-FFF2-40B4-BE49-F238E27FC236}">
                <a16:creationId xmlns:a16="http://schemas.microsoft.com/office/drawing/2014/main" id="{E8246261-7054-54F1-512A-FD2FD3D6A1E5}"/>
              </a:ext>
            </a:extLst>
          </p:cNvPr>
          <p:cNvCxnSpPr>
            <a:cxnSpLocks/>
          </p:cNvCxnSpPr>
          <p:nvPr/>
        </p:nvCxnSpPr>
        <p:spPr>
          <a:xfrm flipV="1">
            <a:off x="397298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ttore 2 43">
            <a:extLst>
              <a:ext uri="{FF2B5EF4-FFF2-40B4-BE49-F238E27FC236}">
                <a16:creationId xmlns:a16="http://schemas.microsoft.com/office/drawing/2014/main" id="{6BA7B440-C09E-1C29-8E48-004D89679FD1}"/>
              </a:ext>
            </a:extLst>
          </p:cNvPr>
          <p:cNvCxnSpPr>
            <a:cxnSpLocks/>
          </p:cNvCxnSpPr>
          <p:nvPr/>
        </p:nvCxnSpPr>
        <p:spPr>
          <a:xfrm flipV="1">
            <a:off x="397298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ttore 2 45">
            <a:extLst>
              <a:ext uri="{FF2B5EF4-FFF2-40B4-BE49-F238E27FC236}">
                <a16:creationId xmlns:a16="http://schemas.microsoft.com/office/drawing/2014/main" id="{A92C26D9-11F8-21A1-6CA4-851C52175917}"/>
              </a:ext>
            </a:extLst>
          </p:cNvPr>
          <p:cNvCxnSpPr>
            <a:cxnSpLocks/>
          </p:cNvCxnSpPr>
          <p:nvPr/>
        </p:nvCxnSpPr>
        <p:spPr>
          <a:xfrm flipV="1">
            <a:off x="3972988" y="3229995"/>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ttore 2 46">
            <a:extLst>
              <a:ext uri="{FF2B5EF4-FFF2-40B4-BE49-F238E27FC236}">
                <a16:creationId xmlns:a16="http://schemas.microsoft.com/office/drawing/2014/main" id="{4F2F5CCC-9364-97DF-71F7-00F6D03B3E20}"/>
              </a:ext>
            </a:extLst>
          </p:cNvPr>
          <p:cNvCxnSpPr>
            <a:cxnSpLocks/>
          </p:cNvCxnSpPr>
          <p:nvPr/>
        </p:nvCxnSpPr>
        <p:spPr>
          <a:xfrm flipH="1" flipV="1">
            <a:off x="3503365" y="3143239"/>
            <a:ext cx="413118" cy="315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ttore 2 49">
            <a:extLst>
              <a:ext uri="{FF2B5EF4-FFF2-40B4-BE49-F238E27FC236}">
                <a16:creationId xmlns:a16="http://schemas.microsoft.com/office/drawing/2014/main" id="{5857A821-7609-78B8-EBC3-57C5EEBA05D3}"/>
              </a:ext>
            </a:extLst>
          </p:cNvPr>
          <p:cNvCxnSpPr>
            <a:cxnSpLocks/>
          </p:cNvCxnSpPr>
          <p:nvPr/>
        </p:nvCxnSpPr>
        <p:spPr>
          <a:xfrm flipH="1" flipV="1">
            <a:off x="3545952" y="2848286"/>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ttore 2 51">
            <a:extLst>
              <a:ext uri="{FF2B5EF4-FFF2-40B4-BE49-F238E27FC236}">
                <a16:creationId xmlns:a16="http://schemas.microsoft.com/office/drawing/2014/main" id="{A4F692B8-8F5D-7862-6047-11CADC2858C2}"/>
              </a:ext>
            </a:extLst>
          </p:cNvPr>
          <p:cNvCxnSpPr/>
          <p:nvPr/>
        </p:nvCxnSpPr>
        <p:spPr>
          <a:xfrm flipH="1">
            <a:off x="4112701" y="3137386"/>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8F6443DA-DC8E-0DAC-59D7-7AC5E31A6E9F}"/>
              </a:ext>
            </a:extLst>
          </p:cNvPr>
          <p:cNvCxnSpPr>
            <a:cxnSpLocks/>
          </p:cNvCxnSpPr>
          <p:nvPr/>
        </p:nvCxnSpPr>
        <p:spPr>
          <a:xfrm flipH="1" flipV="1">
            <a:off x="4048758" y="2825628"/>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ttore 2 53">
            <a:extLst>
              <a:ext uri="{FF2B5EF4-FFF2-40B4-BE49-F238E27FC236}">
                <a16:creationId xmlns:a16="http://schemas.microsoft.com/office/drawing/2014/main" id="{B64D6BDD-C774-7699-9999-9728465E7715}"/>
              </a:ext>
            </a:extLst>
          </p:cNvPr>
          <p:cNvCxnSpPr/>
          <p:nvPr/>
        </p:nvCxnSpPr>
        <p:spPr>
          <a:xfrm flipH="1">
            <a:off x="4628217" y="313025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Connettore 2 54">
            <a:extLst>
              <a:ext uri="{FF2B5EF4-FFF2-40B4-BE49-F238E27FC236}">
                <a16:creationId xmlns:a16="http://schemas.microsoft.com/office/drawing/2014/main" id="{12DFF78E-0AF5-53A1-E4B3-C211BD7E006B}"/>
              </a:ext>
            </a:extLst>
          </p:cNvPr>
          <p:cNvCxnSpPr>
            <a:cxnSpLocks/>
          </p:cNvCxnSpPr>
          <p:nvPr/>
        </p:nvCxnSpPr>
        <p:spPr>
          <a:xfrm flipH="1" flipV="1">
            <a:off x="4588264" y="2814587"/>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ttore 2 55">
            <a:extLst>
              <a:ext uri="{FF2B5EF4-FFF2-40B4-BE49-F238E27FC236}">
                <a16:creationId xmlns:a16="http://schemas.microsoft.com/office/drawing/2014/main" id="{FB01E157-B0DB-F21A-4D9E-CA32669346EC}"/>
              </a:ext>
            </a:extLst>
          </p:cNvPr>
          <p:cNvCxnSpPr/>
          <p:nvPr/>
        </p:nvCxnSpPr>
        <p:spPr>
          <a:xfrm flipH="1">
            <a:off x="5193581" y="3152626"/>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ttore 2 56">
            <a:extLst>
              <a:ext uri="{FF2B5EF4-FFF2-40B4-BE49-F238E27FC236}">
                <a16:creationId xmlns:a16="http://schemas.microsoft.com/office/drawing/2014/main" id="{54D10A70-1ADC-540C-09B4-5E7CBB6E791F}"/>
              </a:ext>
            </a:extLst>
          </p:cNvPr>
          <p:cNvCxnSpPr/>
          <p:nvPr/>
        </p:nvCxnSpPr>
        <p:spPr>
          <a:xfrm flipH="1">
            <a:off x="5716680" y="313025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onnettore 2 57">
            <a:extLst>
              <a:ext uri="{FF2B5EF4-FFF2-40B4-BE49-F238E27FC236}">
                <a16:creationId xmlns:a16="http://schemas.microsoft.com/office/drawing/2014/main" id="{F1029A92-AA04-8C29-5BE1-1278C075B073}"/>
              </a:ext>
            </a:extLst>
          </p:cNvPr>
          <p:cNvCxnSpPr>
            <a:cxnSpLocks/>
          </p:cNvCxnSpPr>
          <p:nvPr/>
        </p:nvCxnSpPr>
        <p:spPr>
          <a:xfrm flipH="1" flipV="1">
            <a:off x="4048758" y="3217374"/>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Connettore 2 58">
            <a:extLst>
              <a:ext uri="{FF2B5EF4-FFF2-40B4-BE49-F238E27FC236}">
                <a16:creationId xmlns:a16="http://schemas.microsoft.com/office/drawing/2014/main" id="{9353E585-7B3A-900F-B894-E2B4E7164F61}"/>
              </a:ext>
            </a:extLst>
          </p:cNvPr>
          <p:cNvCxnSpPr/>
          <p:nvPr/>
        </p:nvCxnSpPr>
        <p:spPr>
          <a:xfrm flipH="1">
            <a:off x="4642841"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Connettore 2 59">
            <a:extLst>
              <a:ext uri="{FF2B5EF4-FFF2-40B4-BE49-F238E27FC236}">
                <a16:creationId xmlns:a16="http://schemas.microsoft.com/office/drawing/2014/main" id="{1C86ACC5-D9D9-6602-AE9A-24C33FFF1C2A}"/>
              </a:ext>
            </a:extLst>
          </p:cNvPr>
          <p:cNvCxnSpPr>
            <a:cxnSpLocks/>
          </p:cNvCxnSpPr>
          <p:nvPr/>
        </p:nvCxnSpPr>
        <p:spPr>
          <a:xfrm flipH="1" flipV="1">
            <a:off x="4593029" y="3218346"/>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Connettore 2 60">
            <a:extLst>
              <a:ext uri="{FF2B5EF4-FFF2-40B4-BE49-F238E27FC236}">
                <a16:creationId xmlns:a16="http://schemas.microsoft.com/office/drawing/2014/main" id="{C439116C-76AA-19BE-991E-811EB8EB54A9}"/>
              </a:ext>
            </a:extLst>
          </p:cNvPr>
          <p:cNvCxnSpPr/>
          <p:nvPr/>
        </p:nvCxnSpPr>
        <p:spPr>
          <a:xfrm flipH="1">
            <a:off x="5148197"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Connettore 2 61">
            <a:extLst>
              <a:ext uri="{FF2B5EF4-FFF2-40B4-BE49-F238E27FC236}">
                <a16:creationId xmlns:a16="http://schemas.microsoft.com/office/drawing/2014/main" id="{C733781E-3111-3DCF-7693-AD2B0E23782E}"/>
              </a:ext>
            </a:extLst>
          </p:cNvPr>
          <p:cNvCxnSpPr/>
          <p:nvPr/>
        </p:nvCxnSpPr>
        <p:spPr>
          <a:xfrm flipH="1">
            <a:off x="5673397" y="3516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Connettore 2 62">
            <a:extLst>
              <a:ext uri="{FF2B5EF4-FFF2-40B4-BE49-F238E27FC236}">
                <a16:creationId xmlns:a16="http://schemas.microsoft.com/office/drawing/2014/main" id="{0A179421-E0D0-ECFA-09AF-4199DACFAA2C}"/>
              </a:ext>
            </a:extLst>
          </p:cNvPr>
          <p:cNvCxnSpPr/>
          <p:nvPr/>
        </p:nvCxnSpPr>
        <p:spPr>
          <a:xfrm flipH="1">
            <a:off x="5716681" y="3897332"/>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ttore 2 63">
            <a:extLst>
              <a:ext uri="{FF2B5EF4-FFF2-40B4-BE49-F238E27FC236}">
                <a16:creationId xmlns:a16="http://schemas.microsoft.com/office/drawing/2014/main" id="{67AACBCA-6B37-0B60-F5E0-683EB440D6B3}"/>
              </a:ext>
            </a:extLst>
          </p:cNvPr>
          <p:cNvCxnSpPr>
            <a:cxnSpLocks/>
          </p:cNvCxnSpPr>
          <p:nvPr/>
        </p:nvCxnSpPr>
        <p:spPr>
          <a:xfrm flipV="1">
            <a:off x="4501308" y="362174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Connettore 2 64">
            <a:extLst>
              <a:ext uri="{FF2B5EF4-FFF2-40B4-BE49-F238E27FC236}">
                <a16:creationId xmlns:a16="http://schemas.microsoft.com/office/drawing/2014/main" id="{1CE57F0F-F269-369F-E52C-05ABB6AED938}"/>
              </a:ext>
            </a:extLst>
          </p:cNvPr>
          <p:cNvCxnSpPr/>
          <p:nvPr/>
        </p:nvCxnSpPr>
        <p:spPr>
          <a:xfrm flipH="1">
            <a:off x="4641428" y="390338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Connettore 2 66">
            <a:extLst>
              <a:ext uri="{FF2B5EF4-FFF2-40B4-BE49-F238E27FC236}">
                <a16:creationId xmlns:a16="http://schemas.microsoft.com/office/drawing/2014/main" id="{6D3392C0-581C-6553-78CA-F2B297DE26EE}"/>
              </a:ext>
            </a:extLst>
          </p:cNvPr>
          <p:cNvCxnSpPr>
            <a:cxnSpLocks/>
          </p:cNvCxnSpPr>
          <p:nvPr/>
        </p:nvCxnSpPr>
        <p:spPr>
          <a:xfrm flipH="1" flipV="1">
            <a:off x="5105995" y="3625667"/>
            <a:ext cx="359954" cy="2493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Connettore 2 67">
            <a:extLst>
              <a:ext uri="{FF2B5EF4-FFF2-40B4-BE49-F238E27FC236}">
                <a16:creationId xmlns:a16="http://schemas.microsoft.com/office/drawing/2014/main" id="{99052C19-6874-473E-00B0-2854E7B5DCB7}"/>
              </a:ext>
            </a:extLst>
          </p:cNvPr>
          <p:cNvCxnSpPr>
            <a:cxnSpLocks/>
          </p:cNvCxnSpPr>
          <p:nvPr/>
        </p:nvCxnSpPr>
        <p:spPr>
          <a:xfrm flipV="1">
            <a:off x="4501308" y="401856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Connettore 2 68">
            <a:extLst>
              <a:ext uri="{FF2B5EF4-FFF2-40B4-BE49-F238E27FC236}">
                <a16:creationId xmlns:a16="http://schemas.microsoft.com/office/drawing/2014/main" id="{AC0E7DD2-8305-2607-5655-9438AC3FE83F}"/>
              </a:ext>
            </a:extLst>
          </p:cNvPr>
          <p:cNvCxnSpPr/>
          <p:nvPr/>
        </p:nvCxnSpPr>
        <p:spPr>
          <a:xfrm flipH="1">
            <a:off x="4639736" y="426914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Connettore 2 69">
            <a:extLst>
              <a:ext uri="{FF2B5EF4-FFF2-40B4-BE49-F238E27FC236}">
                <a16:creationId xmlns:a16="http://schemas.microsoft.com/office/drawing/2014/main" id="{82133DD9-002F-5D49-FAD9-FAA65F89A73B}"/>
              </a:ext>
            </a:extLst>
          </p:cNvPr>
          <p:cNvCxnSpPr>
            <a:cxnSpLocks/>
          </p:cNvCxnSpPr>
          <p:nvPr/>
        </p:nvCxnSpPr>
        <p:spPr>
          <a:xfrm flipV="1">
            <a:off x="5019468" y="4007821"/>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ttore 2 70">
            <a:extLst>
              <a:ext uri="{FF2B5EF4-FFF2-40B4-BE49-F238E27FC236}">
                <a16:creationId xmlns:a16="http://schemas.microsoft.com/office/drawing/2014/main" id="{CCDAD99B-3558-1EDE-4939-6434FB461A67}"/>
              </a:ext>
            </a:extLst>
          </p:cNvPr>
          <p:cNvCxnSpPr>
            <a:cxnSpLocks/>
          </p:cNvCxnSpPr>
          <p:nvPr/>
        </p:nvCxnSpPr>
        <p:spPr>
          <a:xfrm flipV="1">
            <a:off x="5552868" y="400810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Connettore 2 71">
            <a:extLst>
              <a:ext uri="{FF2B5EF4-FFF2-40B4-BE49-F238E27FC236}">
                <a16:creationId xmlns:a16="http://schemas.microsoft.com/office/drawing/2014/main" id="{E8E2A7C5-D08B-B77C-2806-6F1440C81D0B}"/>
              </a:ext>
            </a:extLst>
          </p:cNvPr>
          <p:cNvCxnSpPr>
            <a:cxnSpLocks/>
          </p:cNvCxnSpPr>
          <p:nvPr/>
        </p:nvCxnSpPr>
        <p:spPr>
          <a:xfrm flipV="1">
            <a:off x="6086268" y="4008108"/>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Connettore 2 72">
            <a:extLst>
              <a:ext uri="{FF2B5EF4-FFF2-40B4-BE49-F238E27FC236}">
                <a16:creationId xmlns:a16="http://schemas.microsoft.com/office/drawing/2014/main" id="{8A695249-16CA-6D76-E458-65C68EC01937}"/>
              </a:ext>
            </a:extLst>
          </p:cNvPr>
          <p:cNvCxnSpPr/>
          <p:nvPr/>
        </p:nvCxnSpPr>
        <p:spPr>
          <a:xfrm flipH="1">
            <a:off x="5716681" y="4269144"/>
            <a:ext cx="24193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2" name="Input penna 41">
                <a:extLst>
                  <a:ext uri="{FF2B5EF4-FFF2-40B4-BE49-F238E27FC236}">
                    <a16:creationId xmlns:a16="http://schemas.microsoft.com/office/drawing/2014/main" id="{92127C6D-DD10-EB10-A2D8-45E906963993}"/>
                  </a:ext>
                </a:extLst>
              </p14:cNvPr>
              <p14:cNvContentPartPr/>
              <p14:nvPr/>
            </p14:nvContentPartPr>
            <p14:xfrm>
              <a:off x="5494680" y="4294740"/>
              <a:ext cx="708120" cy="360"/>
            </p14:xfrm>
          </p:contentPart>
        </mc:Choice>
        <mc:Fallback xmlns="">
          <p:pic>
            <p:nvPicPr>
              <p:cNvPr id="42" name="Input penna 41">
                <a:extLst>
                  <a:ext uri="{FF2B5EF4-FFF2-40B4-BE49-F238E27FC236}">
                    <a16:creationId xmlns:a16="http://schemas.microsoft.com/office/drawing/2014/main" id="{92127C6D-DD10-EB10-A2D8-45E906963993}"/>
                  </a:ext>
                </a:extLst>
              </p:cNvPr>
              <p:cNvPicPr/>
              <p:nvPr/>
            </p:nvPicPr>
            <p:blipFill>
              <a:blip r:embed="rId7"/>
              <a:stretch>
                <a:fillRect/>
              </a:stretch>
            </p:blipFill>
            <p:spPr>
              <a:xfrm>
                <a:off x="5441040" y="4186740"/>
                <a:ext cx="815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put penna 44">
                <a:extLst>
                  <a:ext uri="{FF2B5EF4-FFF2-40B4-BE49-F238E27FC236}">
                    <a16:creationId xmlns:a16="http://schemas.microsoft.com/office/drawing/2014/main" id="{B29BB6C3-3E10-13A1-FD47-C8717DB24BF7}"/>
                  </a:ext>
                </a:extLst>
              </p14:cNvPr>
              <p14:cNvContentPartPr/>
              <p14:nvPr/>
            </p14:nvContentPartPr>
            <p14:xfrm>
              <a:off x="4473360" y="3521460"/>
              <a:ext cx="617040" cy="360"/>
            </p14:xfrm>
          </p:contentPart>
        </mc:Choice>
        <mc:Fallback xmlns="">
          <p:pic>
            <p:nvPicPr>
              <p:cNvPr id="45" name="Input penna 44">
                <a:extLst>
                  <a:ext uri="{FF2B5EF4-FFF2-40B4-BE49-F238E27FC236}">
                    <a16:creationId xmlns:a16="http://schemas.microsoft.com/office/drawing/2014/main" id="{B29BB6C3-3E10-13A1-FD47-C8717DB24BF7}"/>
                  </a:ext>
                </a:extLst>
              </p:cNvPr>
              <p:cNvPicPr/>
              <p:nvPr/>
            </p:nvPicPr>
            <p:blipFill>
              <a:blip r:embed="rId9"/>
              <a:stretch>
                <a:fillRect/>
              </a:stretch>
            </p:blipFill>
            <p:spPr>
              <a:xfrm>
                <a:off x="4419720" y="3413820"/>
                <a:ext cx="72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put penna 47">
                <a:extLst>
                  <a:ext uri="{FF2B5EF4-FFF2-40B4-BE49-F238E27FC236}">
                    <a16:creationId xmlns:a16="http://schemas.microsoft.com/office/drawing/2014/main" id="{1233F2F7-18DE-0AB7-F41B-7C2AB547002B}"/>
                  </a:ext>
                </a:extLst>
              </p14:cNvPr>
              <p14:cNvContentPartPr/>
              <p14:nvPr/>
            </p14:nvContentPartPr>
            <p14:xfrm>
              <a:off x="4465080" y="3521460"/>
              <a:ext cx="360" cy="360"/>
            </p14:xfrm>
          </p:contentPart>
        </mc:Choice>
        <mc:Fallback xmlns="">
          <p:pic>
            <p:nvPicPr>
              <p:cNvPr id="48" name="Input penna 47">
                <a:extLst>
                  <a:ext uri="{FF2B5EF4-FFF2-40B4-BE49-F238E27FC236}">
                    <a16:creationId xmlns:a16="http://schemas.microsoft.com/office/drawing/2014/main" id="{1233F2F7-18DE-0AB7-F41B-7C2AB547002B}"/>
                  </a:ext>
                </a:extLst>
              </p:cNvPr>
              <p:cNvPicPr/>
              <p:nvPr/>
            </p:nvPicPr>
            <p:blipFill>
              <a:blip r:embed="rId11"/>
              <a:stretch>
                <a:fillRect/>
              </a:stretch>
            </p:blipFill>
            <p:spPr>
              <a:xfrm>
                <a:off x="4411080" y="34138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put penna 50">
                <a:extLst>
                  <a:ext uri="{FF2B5EF4-FFF2-40B4-BE49-F238E27FC236}">
                    <a16:creationId xmlns:a16="http://schemas.microsoft.com/office/drawing/2014/main" id="{28EA2E04-8560-F21A-F62D-006BEE4B317B}"/>
                  </a:ext>
                </a:extLst>
              </p14:cNvPr>
              <p14:cNvContentPartPr/>
              <p14:nvPr/>
            </p14:nvContentPartPr>
            <p14:xfrm>
              <a:off x="2865960" y="2370900"/>
              <a:ext cx="1611360" cy="1171080"/>
            </p14:xfrm>
          </p:contentPart>
        </mc:Choice>
        <mc:Fallback xmlns="">
          <p:pic>
            <p:nvPicPr>
              <p:cNvPr id="51" name="Input penna 50">
                <a:extLst>
                  <a:ext uri="{FF2B5EF4-FFF2-40B4-BE49-F238E27FC236}">
                    <a16:creationId xmlns:a16="http://schemas.microsoft.com/office/drawing/2014/main" id="{28EA2E04-8560-F21A-F62D-006BEE4B317B}"/>
                  </a:ext>
                </a:extLst>
              </p:cNvPr>
              <p:cNvPicPr/>
              <p:nvPr/>
            </p:nvPicPr>
            <p:blipFill>
              <a:blip r:embed="rId13"/>
              <a:stretch>
                <a:fillRect/>
              </a:stretch>
            </p:blipFill>
            <p:spPr>
              <a:xfrm>
                <a:off x="2812320" y="2263260"/>
                <a:ext cx="1719000" cy="138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Input penna 73">
                <a:extLst>
                  <a:ext uri="{FF2B5EF4-FFF2-40B4-BE49-F238E27FC236}">
                    <a16:creationId xmlns:a16="http://schemas.microsoft.com/office/drawing/2014/main" id="{C6F95F86-ADBC-FDD3-FE5C-B3FC3E0709F5}"/>
                  </a:ext>
                </a:extLst>
              </p14:cNvPr>
              <p14:cNvContentPartPr/>
              <p14:nvPr/>
            </p14:nvContentPartPr>
            <p14:xfrm>
              <a:off x="4979160" y="3521820"/>
              <a:ext cx="604080" cy="423000"/>
            </p14:xfrm>
          </p:contentPart>
        </mc:Choice>
        <mc:Fallback xmlns="">
          <p:pic>
            <p:nvPicPr>
              <p:cNvPr id="74" name="Input penna 73">
                <a:extLst>
                  <a:ext uri="{FF2B5EF4-FFF2-40B4-BE49-F238E27FC236}">
                    <a16:creationId xmlns:a16="http://schemas.microsoft.com/office/drawing/2014/main" id="{C6F95F86-ADBC-FDD3-FE5C-B3FC3E0709F5}"/>
                  </a:ext>
                </a:extLst>
              </p:cNvPr>
              <p:cNvPicPr/>
              <p:nvPr/>
            </p:nvPicPr>
            <p:blipFill>
              <a:blip r:embed="rId15"/>
              <a:stretch>
                <a:fillRect/>
              </a:stretch>
            </p:blipFill>
            <p:spPr>
              <a:xfrm>
                <a:off x="4925520" y="3414180"/>
                <a:ext cx="71172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put penna 76">
                <a:extLst>
                  <a:ext uri="{FF2B5EF4-FFF2-40B4-BE49-F238E27FC236}">
                    <a16:creationId xmlns:a16="http://schemas.microsoft.com/office/drawing/2014/main" id="{E13BBA0A-58D2-6CDD-665D-65AEAE5C730B}"/>
                  </a:ext>
                </a:extLst>
              </p14:cNvPr>
              <p14:cNvContentPartPr/>
              <p14:nvPr/>
            </p14:nvContentPartPr>
            <p14:xfrm>
              <a:off x="5492160" y="4198620"/>
              <a:ext cx="32760" cy="84240"/>
            </p14:xfrm>
          </p:contentPart>
        </mc:Choice>
        <mc:Fallback xmlns="">
          <p:pic>
            <p:nvPicPr>
              <p:cNvPr id="77" name="Input penna 76">
                <a:extLst>
                  <a:ext uri="{FF2B5EF4-FFF2-40B4-BE49-F238E27FC236}">
                    <a16:creationId xmlns:a16="http://schemas.microsoft.com/office/drawing/2014/main" id="{E13BBA0A-58D2-6CDD-665D-65AEAE5C730B}"/>
                  </a:ext>
                </a:extLst>
              </p:cNvPr>
              <p:cNvPicPr/>
              <p:nvPr/>
            </p:nvPicPr>
            <p:blipFill>
              <a:blip r:embed="rId17"/>
              <a:stretch>
                <a:fillRect/>
              </a:stretch>
            </p:blipFill>
            <p:spPr>
              <a:xfrm>
                <a:off x="5438160" y="4090620"/>
                <a:ext cx="140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8" name="Input penna 77">
                <a:extLst>
                  <a:ext uri="{FF2B5EF4-FFF2-40B4-BE49-F238E27FC236}">
                    <a16:creationId xmlns:a16="http://schemas.microsoft.com/office/drawing/2014/main" id="{9A02A2ED-74E8-37FF-4D89-982F26B907EB}"/>
                  </a:ext>
                </a:extLst>
              </p14:cNvPr>
              <p14:cNvContentPartPr/>
              <p14:nvPr/>
            </p14:nvContentPartPr>
            <p14:xfrm>
              <a:off x="5492160" y="3927900"/>
              <a:ext cx="25920" cy="102600"/>
            </p14:xfrm>
          </p:contentPart>
        </mc:Choice>
        <mc:Fallback xmlns="">
          <p:pic>
            <p:nvPicPr>
              <p:cNvPr id="78" name="Input penna 77">
                <a:extLst>
                  <a:ext uri="{FF2B5EF4-FFF2-40B4-BE49-F238E27FC236}">
                    <a16:creationId xmlns:a16="http://schemas.microsoft.com/office/drawing/2014/main" id="{9A02A2ED-74E8-37FF-4D89-982F26B907EB}"/>
                  </a:ext>
                </a:extLst>
              </p:cNvPr>
              <p:cNvPicPr/>
              <p:nvPr/>
            </p:nvPicPr>
            <p:blipFill>
              <a:blip r:embed="rId19"/>
              <a:stretch>
                <a:fillRect/>
              </a:stretch>
            </p:blipFill>
            <p:spPr>
              <a:xfrm>
                <a:off x="5438160" y="3819900"/>
                <a:ext cx="133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put penna 78">
                <a:extLst>
                  <a:ext uri="{FF2B5EF4-FFF2-40B4-BE49-F238E27FC236}">
                    <a16:creationId xmlns:a16="http://schemas.microsoft.com/office/drawing/2014/main" id="{B5949665-BA76-9216-CA15-CDB48687E5B0}"/>
                  </a:ext>
                </a:extLst>
              </p14:cNvPr>
              <p14:cNvContentPartPr/>
              <p14:nvPr/>
            </p14:nvContentPartPr>
            <p14:xfrm>
              <a:off x="5492160" y="4084140"/>
              <a:ext cx="360" cy="124560"/>
            </p14:xfrm>
          </p:contentPart>
        </mc:Choice>
        <mc:Fallback xmlns="">
          <p:pic>
            <p:nvPicPr>
              <p:cNvPr id="79" name="Input penna 78">
                <a:extLst>
                  <a:ext uri="{FF2B5EF4-FFF2-40B4-BE49-F238E27FC236}">
                    <a16:creationId xmlns:a16="http://schemas.microsoft.com/office/drawing/2014/main" id="{B5949665-BA76-9216-CA15-CDB48687E5B0}"/>
                  </a:ext>
                </a:extLst>
              </p:cNvPr>
              <p:cNvPicPr/>
              <p:nvPr/>
            </p:nvPicPr>
            <p:blipFill>
              <a:blip r:embed="rId21"/>
              <a:stretch>
                <a:fillRect/>
              </a:stretch>
            </p:blipFill>
            <p:spPr>
              <a:xfrm>
                <a:off x="5438160" y="3976140"/>
                <a:ext cx="1080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0" name="Input penna 79">
                <a:extLst>
                  <a:ext uri="{FF2B5EF4-FFF2-40B4-BE49-F238E27FC236}">
                    <a16:creationId xmlns:a16="http://schemas.microsoft.com/office/drawing/2014/main" id="{760B384B-E002-BD12-C07E-95ED7D1D943F}"/>
                  </a:ext>
                </a:extLst>
              </p14:cNvPr>
              <p14:cNvContentPartPr/>
              <p14:nvPr/>
            </p14:nvContentPartPr>
            <p14:xfrm>
              <a:off x="5560560" y="4024020"/>
              <a:ext cx="360" cy="273960"/>
            </p14:xfrm>
          </p:contentPart>
        </mc:Choice>
        <mc:Fallback xmlns="">
          <p:pic>
            <p:nvPicPr>
              <p:cNvPr id="80" name="Input penna 79">
                <a:extLst>
                  <a:ext uri="{FF2B5EF4-FFF2-40B4-BE49-F238E27FC236}">
                    <a16:creationId xmlns:a16="http://schemas.microsoft.com/office/drawing/2014/main" id="{760B384B-E002-BD12-C07E-95ED7D1D943F}"/>
                  </a:ext>
                </a:extLst>
              </p:cNvPr>
              <p:cNvPicPr/>
              <p:nvPr/>
            </p:nvPicPr>
            <p:blipFill>
              <a:blip r:embed="rId23"/>
              <a:stretch>
                <a:fillRect/>
              </a:stretch>
            </p:blipFill>
            <p:spPr>
              <a:xfrm>
                <a:off x="5506920" y="3916380"/>
                <a:ext cx="1080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8" name="Input penna 87">
                <a:extLst>
                  <a:ext uri="{FF2B5EF4-FFF2-40B4-BE49-F238E27FC236}">
                    <a16:creationId xmlns:a16="http://schemas.microsoft.com/office/drawing/2014/main" id="{63FE4022-2EA8-DEDB-AFB4-D92163D19B36}"/>
                  </a:ext>
                </a:extLst>
              </p14:cNvPr>
              <p14:cNvContentPartPr/>
              <p14:nvPr/>
            </p14:nvContentPartPr>
            <p14:xfrm>
              <a:off x="5606280" y="3947700"/>
              <a:ext cx="360" cy="353880"/>
            </p14:xfrm>
          </p:contentPart>
        </mc:Choice>
        <mc:Fallback xmlns="">
          <p:pic>
            <p:nvPicPr>
              <p:cNvPr id="88" name="Input penna 87">
                <a:extLst>
                  <a:ext uri="{FF2B5EF4-FFF2-40B4-BE49-F238E27FC236}">
                    <a16:creationId xmlns:a16="http://schemas.microsoft.com/office/drawing/2014/main" id="{63FE4022-2EA8-DEDB-AFB4-D92163D19B36}"/>
                  </a:ext>
                </a:extLst>
              </p:cNvPr>
              <p:cNvPicPr/>
              <p:nvPr/>
            </p:nvPicPr>
            <p:blipFill>
              <a:blip r:embed="rId25"/>
              <a:stretch>
                <a:fillRect/>
              </a:stretch>
            </p:blipFill>
            <p:spPr>
              <a:xfrm>
                <a:off x="5552640" y="3840060"/>
                <a:ext cx="10800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7" name="Input penna 86">
                <a:extLst>
                  <a:ext uri="{FF2B5EF4-FFF2-40B4-BE49-F238E27FC236}">
                    <a16:creationId xmlns:a16="http://schemas.microsoft.com/office/drawing/2014/main" id="{287FB0C5-435E-6349-E0D1-54F99C2BFFC6}"/>
                  </a:ext>
                </a:extLst>
              </p14:cNvPr>
              <p14:cNvContentPartPr/>
              <p14:nvPr/>
            </p14:nvContentPartPr>
            <p14:xfrm>
              <a:off x="5096160" y="3538020"/>
              <a:ext cx="527040" cy="383040"/>
            </p14:xfrm>
          </p:contentPart>
        </mc:Choice>
        <mc:Fallback xmlns="">
          <p:pic>
            <p:nvPicPr>
              <p:cNvPr id="87" name="Input penna 86">
                <a:extLst>
                  <a:ext uri="{FF2B5EF4-FFF2-40B4-BE49-F238E27FC236}">
                    <a16:creationId xmlns:a16="http://schemas.microsoft.com/office/drawing/2014/main" id="{287FB0C5-435E-6349-E0D1-54F99C2BFFC6}"/>
                  </a:ext>
                </a:extLst>
              </p:cNvPr>
              <p:cNvPicPr/>
              <p:nvPr/>
            </p:nvPicPr>
            <p:blipFill>
              <a:blip r:embed="rId27"/>
              <a:stretch>
                <a:fillRect/>
              </a:stretch>
            </p:blipFill>
            <p:spPr>
              <a:xfrm>
                <a:off x="5042520" y="3430380"/>
                <a:ext cx="634680" cy="598680"/>
              </a:xfrm>
              <a:prstGeom prst="rect">
                <a:avLst/>
              </a:prstGeom>
            </p:spPr>
          </p:pic>
        </mc:Fallback>
      </mc:AlternateContent>
      <p:cxnSp>
        <p:nvCxnSpPr>
          <p:cNvPr id="92" name="Connettore 2 91">
            <a:extLst>
              <a:ext uri="{FF2B5EF4-FFF2-40B4-BE49-F238E27FC236}">
                <a16:creationId xmlns:a16="http://schemas.microsoft.com/office/drawing/2014/main" id="{C97DF272-27E8-823E-1F21-C5FDF3E47AB7}"/>
              </a:ext>
            </a:extLst>
          </p:cNvPr>
          <p:cNvCxnSpPr>
            <a:cxnSpLocks/>
          </p:cNvCxnSpPr>
          <p:nvPr/>
        </p:nvCxnSpPr>
        <p:spPr>
          <a:xfrm flipV="1">
            <a:off x="5019468" y="3625667"/>
            <a:ext cx="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3" name="Rettangolo 92">
            <a:extLst>
              <a:ext uri="{FF2B5EF4-FFF2-40B4-BE49-F238E27FC236}">
                <a16:creationId xmlns:a16="http://schemas.microsoft.com/office/drawing/2014/main" id="{B2A0BA64-E315-5317-F2C4-E59F0DC9A9F5}"/>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4" name="CasellaDiTesto 93">
            <a:extLst>
              <a:ext uri="{FF2B5EF4-FFF2-40B4-BE49-F238E27FC236}">
                <a16:creationId xmlns:a16="http://schemas.microsoft.com/office/drawing/2014/main" id="{CC68D0FA-A474-B5C7-BC6A-F757501960DA}"/>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p:spTree>
    <p:extLst>
      <p:ext uri="{BB962C8B-B14F-4D97-AF65-F5344CB8AC3E}">
        <p14:creationId xmlns:p14="http://schemas.microsoft.com/office/powerpoint/2010/main" val="369527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Ricostruzione delle sequenze allineate</a:t>
            </a:r>
          </a:p>
        </p:txBody>
      </p:sp>
      <p:sp>
        <p:nvSpPr>
          <p:cNvPr id="5" name="Rettangolo 4">
            <a:extLst>
              <a:ext uri="{FF2B5EF4-FFF2-40B4-BE49-F238E27FC236}">
                <a16:creationId xmlns:a16="http://schemas.microsoft.com/office/drawing/2014/main" id="{554CCA28-B0FA-FA2E-2E36-DDD660A24F84}"/>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82" name="Segnaposto contenuto 181" descr="Immagine che contiene testo, Carattere, diagramma, linea&#10;&#10;Descrizione generata automaticamente">
            <a:extLst>
              <a:ext uri="{FF2B5EF4-FFF2-40B4-BE49-F238E27FC236}">
                <a16:creationId xmlns:a16="http://schemas.microsoft.com/office/drawing/2014/main" id="{6AC329C0-4C56-74F3-E774-41689F1DDB50}"/>
              </a:ext>
            </a:extLst>
          </p:cNvPr>
          <p:cNvPicPr>
            <a:picLocks noGrp="1" noChangeAspect="1"/>
          </p:cNvPicPr>
          <p:nvPr>
            <p:ph idx="1"/>
          </p:nvPr>
        </p:nvPicPr>
        <p:blipFill>
          <a:blip r:embed="rId3"/>
          <a:stretch>
            <a:fillRect/>
          </a:stretch>
        </p:blipFill>
        <p:spPr>
          <a:xfrm>
            <a:off x="132715" y="2194320"/>
            <a:ext cx="5067742" cy="2751299"/>
          </a:xfrm>
        </p:spPr>
      </p:pic>
      <p:sp>
        <p:nvSpPr>
          <p:cNvPr id="183" name="Segnaposto contenuto 2">
            <a:extLst>
              <a:ext uri="{FF2B5EF4-FFF2-40B4-BE49-F238E27FC236}">
                <a16:creationId xmlns:a16="http://schemas.microsoft.com/office/drawing/2014/main" id="{BDE70E8F-363C-93CD-CC57-4B5819D09E91}"/>
              </a:ext>
            </a:extLst>
          </p:cNvPr>
          <p:cNvSpPr txBox="1">
            <a:spLocks/>
          </p:cNvSpPr>
          <p:nvPr/>
        </p:nvSpPr>
        <p:spPr>
          <a:xfrm>
            <a:off x="5058737" y="1878330"/>
            <a:ext cx="3810827" cy="338328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«Salto» verticale: gap in x</a:t>
            </a:r>
          </a:p>
          <a:p>
            <a:r>
              <a:rPr lang="it-IT" dirty="0"/>
              <a:t>«Salto» orizzontale: gap in y</a:t>
            </a:r>
          </a:p>
          <a:p>
            <a:endParaRPr lang="it-IT" dirty="0"/>
          </a:p>
          <a:p>
            <a:r>
              <a:rPr lang="it-IT" dirty="0"/>
              <a:t>Sequenze allineate:</a:t>
            </a:r>
          </a:p>
          <a:p>
            <a:r>
              <a:rPr lang="it-IT" dirty="0"/>
              <a:t>X: AGGGC_T</a:t>
            </a:r>
          </a:p>
          <a:p>
            <a:r>
              <a:rPr lang="it-IT" dirty="0"/>
              <a:t>Y: AGG _CA_</a:t>
            </a:r>
          </a:p>
          <a:p>
            <a:endParaRPr lang="it-IT" dirty="0"/>
          </a:p>
          <a:p>
            <a:r>
              <a:rPr lang="it-IT" dirty="0"/>
              <a:t>Costo totale: 6</a:t>
            </a:r>
          </a:p>
        </p:txBody>
      </p:sp>
      <p:cxnSp>
        <p:nvCxnSpPr>
          <p:cNvPr id="184" name="Connettore 2 183">
            <a:extLst>
              <a:ext uri="{FF2B5EF4-FFF2-40B4-BE49-F238E27FC236}">
                <a16:creationId xmlns:a16="http://schemas.microsoft.com/office/drawing/2014/main" id="{C019018B-285C-044F-ACB3-7C12F3FB647D}"/>
              </a:ext>
            </a:extLst>
          </p:cNvPr>
          <p:cNvCxnSpPr>
            <a:cxnSpLocks/>
          </p:cNvCxnSpPr>
          <p:nvPr/>
        </p:nvCxnSpPr>
        <p:spPr>
          <a:xfrm flipV="1">
            <a:off x="2854546" y="3621405"/>
            <a:ext cx="0" cy="100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8" name="Rettangolo 187">
            <a:extLst>
              <a:ext uri="{FF2B5EF4-FFF2-40B4-BE49-F238E27FC236}">
                <a16:creationId xmlns:a16="http://schemas.microsoft.com/office/drawing/2014/main" id="{F0A184B2-37FB-5228-96C3-DC45424CEAA2}"/>
              </a:ext>
            </a:extLst>
          </p:cNvPr>
          <p:cNvSpPr/>
          <p:nvPr/>
        </p:nvSpPr>
        <p:spPr>
          <a:xfrm>
            <a:off x="288521" y="1364618"/>
            <a:ext cx="834630" cy="64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9" name="CasellaDiTesto 188">
            <a:extLst>
              <a:ext uri="{FF2B5EF4-FFF2-40B4-BE49-F238E27FC236}">
                <a16:creationId xmlns:a16="http://schemas.microsoft.com/office/drawing/2014/main" id="{B3AFE200-F876-D2BF-FDA2-3ECD3043066D}"/>
              </a:ext>
            </a:extLst>
          </p:cNvPr>
          <p:cNvSpPr txBox="1"/>
          <p:nvPr/>
        </p:nvSpPr>
        <p:spPr>
          <a:xfrm>
            <a:off x="288521" y="1364618"/>
            <a:ext cx="837089" cy="646331"/>
          </a:xfrm>
          <a:prstGeom prst="rect">
            <a:avLst/>
          </a:prstGeom>
          <a:ln>
            <a:solidFill>
              <a:srgbClr val="728FA5"/>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it-IT" dirty="0"/>
              <a:t>G = 2</a:t>
            </a:r>
          </a:p>
          <a:p>
            <a:r>
              <a:rPr lang="it-IT" dirty="0"/>
              <a:t>M = 10</a:t>
            </a:r>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4FCC04E3-DA90-B4FF-E760-8C1D6FE52512}"/>
                  </a:ext>
                </a:extLst>
              </p:cNvPr>
              <p:cNvSpPr txBox="1"/>
              <p:nvPr/>
            </p:nvSpPr>
            <p:spPr>
              <a:xfrm>
                <a:off x="472602" y="5562338"/>
                <a:ext cx="2381944" cy="369332"/>
              </a:xfrm>
              <a:prstGeom prst="rect">
                <a:avLst/>
              </a:prstGeom>
              <a:noFill/>
            </p:spPr>
            <p:txBody>
              <a:bodyPr wrap="square" rtlCol="0">
                <a:spAutoFit/>
              </a:bodyPr>
              <a:lstStyle/>
              <a:p>
                <a:r>
                  <a:rPr lang="it-IT" b="0" dirty="0"/>
                  <a:t>Complessità: </a:t>
                </a:r>
                <a14:m>
                  <m:oMath xmlns:m="http://schemas.openxmlformats.org/officeDocument/2006/math">
                    <m:r>
                      <a:rPr lang="it-IT" b="0" i="1" smtClean="0">
                        <a:latin typeface="Cambria Math" panose="02040503050406030204" pitchFamily="18" charset="0"/>
                      </a:rPr>
                      <m:t>𝑂</m:t>
                    </m:r>
                    <m:r>
                      <a:rPr lang="it-IT" b="0" i="1" smtClean="0">
                        <a:latin typeface="Cambria Math" panose="02040503050406030204" pitchFamily="18" charset="0"/>
                      </a:rPr>
                      <m:t>(</m:t>
                    </m:r>
                    <m:r>
                      <a:rPr lang="it-IT" b="0" i="1" smtClean="0">
                        <a:latin typeface="Cambria Math" panose="02040503050406030204" pitchFamily="18" charset="0"/>
                      </a:rPr>
                      <m:t>𝑚</m:t>
                    </m:r>
                    <m:r>
                      <a:rPr lang="it-IT" b="0" i="1" smtClean="0">
                        <a:latin typeface="Cambria Math" panose="02040503050406030204" pitchFamily="18" charset="0"/>
                      </a:rPr>
                      <m:t>∗</m:t>
                    </m:r>
                    <m:r>
                      <a:rPr lang="it-IT" b="0" i="1" smtClean="0">
                        <a:latin typeface="Cambria Math" panose="02040503050406030204" pitchFamily="18" charset="0"/>
                      </a:rPr>
                      <m:t>𝑛</m:t>
                    </m:r>
                    <m:r>
                      <a:rPr lang="it-IT" b="0" i="1" smtClean="0">
                        <a:latin typeface="Cambria Math" panose="02040503050406030204" pitchFamily="18" charset="0"/>
                      </a:rPr>
                      <m:t>)</m:t>
                    </m:r>
                  </m:oMath>
                </a14:m>
                <a:endParaRPr lang="it-IT" dirty="0"/>
              </a:p>
            </p:txBody>
          </p:sp>
        </mc:Choice>
        <mc:Fallback>
          <p:sp>
            <p:nvSpPr>
              <p:cNvPr id="12" name="CasellaDiTesto 11">
                <a:extLst>
                  <a:ext uri="{FF2B5EF4-FFF2-40B4-BE49-F238E27FC236}">
                    <a16:creationId xmlns:a16="http://schemas.microsoft.com/office/drawing/2014/main" id="{4FCC04E3-DA90-B4FF-E760-8C1D6FE52512}"/>
                  </a:ext>
                </a:extLst>
              </p:cNvPr>
              <p:cNvSpPr txBox="1">
                <a:spLocks noRot="1" noChangeAspect="1" noMove="1" noResize="1" noEditPoints="1" noAdjustHandles="1" noChangeArrowheads="1" noChangeShapeType="1" noTextEdit="1"/>
              </p:cNvSpPr>
              <p:nvPr/>
            </p:nvSpPr>
            <p:spPr>
              <a:xfrm>
                <a:off x="472602" y="5562338"/>
                <a:ext cx="2381944" cy="369332"/>
              </a:xfrm>
              <a:prstGeom prst="rect">
                <a:avLst/>
              </a:prstGeom>
              <a:blipFill>
                <a:blip r:embed="rId4"/>
                <a:stretch>
                  <a:fillRect l="-2308" t="-8197" b="-24590"/>
                </a:stretch>
              </a:blipFill>
            </p:spPr>
            <p:txBody>
              <a:bodyPr/>
              <a:lstStyle/>
              <a:p>
                <a:r>
                  <a:rPr lang="it-IT">
                    <a:noFill/>
                  </a:rPr>
                  <a:t> </a:t>
                </a:r>
              </a:p>
            </p:txBody>
          </p:sp>
        </mc:Fallback>
      </mc:AlternateContent>
    </p:spTree>
    <p:extLst>
      <p:ext uri="{BB962C8B-B14F-4D97-AF65-F5344CB8AC3E}">
        <p14:creationId xmlns:p14="http://schemas.microsoft.com/office/powerpoint/2010/main" val="1912925798"/>
      </p:ext>
    </p:extLst>
  </p:cSld>
  <p:clrMapOvr>
    <a:masterClrMapping/>
  </p:clrMapOvr>
  <mc:AlternateContent xmlns:mc="http://schemas.openxmlformats.org/markup-compatibility/2006">
    <mc:Choice xmlns:p14="http://schemas.microsoft.com/office/powerpoint/2010/main" Requires="p14">
      <p:transition spd="slow" p14:dur="2000" advTm="9304"/>
    </mc:Choice>
    <mc:Fallback>
      <p:transition spd="slow" advTm="93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13FC1D-DB1A-6A21-D4FF-BF8317557202}"/>
              </a:ext>
            </a:extLst>
          </p:cNvPr>
          <p:cNvSpPr>
            <a:spLocks noGrp="1"/>
          </p:cNvSpPr>
          <p:nvPr>
            <p:ph type="title"/>
          </p:nvPr>
        </p:nvSpPr>
        <p:spPr/>
        <p:txBody>
          <a:bodyPr/>
          <a:lstStyle/>
          <a:p>
            <a:r>
              <a:rPr lang="it-IT" dirty="0"/>
              <a:t>Problema: 2*G &lt; M</a:t>
            </a:r>
          </a:p>
        </p:txBody>
      </p:sp>
      <p:sp>
        <p:nvSpPr>
          <p:cNvPr id="6" name="Segnaposto contenuto 2">
            <a:extLst>
              <a:ext uri="{FF2B5EF4-FFF2-40B4-BE49-F238E27FC236}">
                <a16:creationId xmlns:a16="http://schemas.microsoft.com/office/drawing/2014/main" id="{9380546D-A23D-378F-F50D-EC42EF1AEA43}"/>
              </a:ext>
            </a:extLst>
          </p:cNvPr>
          <p:cNvSpPr>
            <a:spLocks noGrp="1"/>
          </p:cNvSpPr>
          <p:nvPr>
            <p:ph idx="1"/>
          </p:nvPr>
        </p:nvSpPr>
        <p:spPr>
          <a:xfrm>
            <a:off x="417179" y="1600200"/>
            <a:ext cx="8323726" cy="4525963"/>
          </a:xfrm>
        </p:spPr>
        <p:txBody>
          <a:bodyPr/>
          <a:lstStyle/>
          <a:p>
            <a:r>
              <a:rPr lang="it-IT" dirty="0"/>
              <a:t>X:AG</a:t>
            </a:r>
          </a:p>
          <a:p>
            <a:r>
              <a:rPr lang="it-IT" dirty="0"/>
              <a:t>Y:AC</a:t>
            </a:r>
          </a:p>
          <a:p>
            <a:endParaRPr lang="it-IT" dirty="0"/>
          </a:p>
          <a:p>
            <a:r>
              <a:rPr lang="it-IT" dirty="0"/>
              <a:t>Output: A* e C* (Costo 10)</a:t>
            </a:r>
          </a:p>
          <a:p>
            <a:endParaRPr lang="it-IT" dirty="0"/>
          </a:p>
          <a:p>
            <a:r>
              <a:rPr lang="it-IT" dirty="0"/>
              <a:t>Output: AG_ e A_C (Costo 4)</a:t>
            </a:r>
          </a:p>
        </p:txBody>
      </p:sp>
      <p:sp>
        <p:nvSpPr>
          <p:cNvPr id="7" name="Rettangolo 6">
            <a:extLst>
              <a:ext uri="{FF2B5EF4-FFF2-40B4-BE49-F238E27FC236}">
                <a16:creationId xmlns:a16="http://schemas.microsoft.com/office/drawing/2014/main" id="{C0D8737D-0640-89EE-D232-D9658B8AC249}"/>
              </a:ext>
            </a:extLst>
          </p:cNvPr>
          <p:cNvSpPr/>
          <p:nvPr/>
        </p:nvSpPr>
        <p:spPr>
          <a:xfrm>
            <a:off x="180975" y="6301740"/>
            <a:ext cx="3119120" cy="299720"/>
          </a:xfrm>
          <a:prstGeom prst="rect">
            <a:avLst/>
          </a:prstGeom>
          <a:solidFill>
            <a:srgbClr val="728FA5"/>
          </a:solidFill>
          <a:ln>
            <a:solidFill>
              <a:srgbClr val="728F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46AA6BB-1B59-DB31-3A4C-BD9CD140436D}"/>
              </a:ext>
            </a:extLst>
          </p:cNvPr>
          <p:cNvCxnSpPr>
            <a:cxnSpLocks/>
          </p:cNvCxnSpPr>
          <p:nvPr/>
        </p:nvCxnSpPr>
        <p:spPr>
          <a:xfrm>
            <a:off x="533400" y="2674620"/>
            <a:ext cx="3408120" cy="64170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12" name="Connettore diritto 11">
            <a:extLst>
              <a:ext uri="{FF2B5EF4-FFF2-40B4-BE49-F238E27FC236}">
                <a16:creationId xmlns:a16="http://schemas.microsoft.com/office/drawing/2014/main" id="{5BEF5FBB-784F-9E1E-D13E-ECF4542A829B}"/>
              </a:ext>
            </a:extLst>
          </p:cNvPr>
          <p:cNvCxnSpPr>
            <a:cxnSpLocks/>
          </p:cNvCxnSpPr>
          <p:nvPr/>
        </p:nvCxnSpPr>
        <p:spPr>
          <a:xfrm flipV="1">
            <a:off x="533400" y="2788920"/>
            <a:ext cx="3408120" cy="526414"/>
          </a:xfrm>
          <a:prstGeom prst="line">
            <a:avLst/>
          </a:prstGeom>
          <a:ln w="12700"/>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128063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460</TotalTime>
  <Words>2279</Words>
  <Application>Microsoft Office PowerPoint</Application>
  <PresentationFormat>Presentazione su schermo (4:3)</PresentationFormat>
  <Paragraphs>756</Paragraphs>
  <Slides>18</Slides>
  <Notes>16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18</vt:i4>
      </vt:variant>
    </vt:vector>
  </HeadingPairs>
  <TitlesOfParts>
    <vt:vector size="23" baseType="lpstr">
      <vt:lpstr>Arial</vt:lpstr>
      <vt:lpstr>Calibri</vt:lpstr>
      <vt:lpstr>Cambria Math</vt:lpstr>
      <vt:lpstr>Wingdings</vt:lpstr>
      <vt:lpstr>POLI</vt:lpstr>
      <vt:lpstr>Titolo presentazione sottotitolo</vt:lpstr>
      <vt:lpstr>Algoritmo di Needleman-Wunsch</vt:lpstr>
      <vt:lpstr>Algoritmo di Needleman-Wunsch</vt:lpstr>
      <vt:lpstr>Definizione ricorsiva di C</vt:lpstr>
      <vt:lpstr>Presentazione standard di PowerPoint</vt:lpstr>
      <vt:lpstr>Traceback</vt:lpstr>
      <vt:lpstr>Traceback</vt:lpstr>
      <vt:lpstr>Ricostruzione delle sequenze allineate</vt:lpstr>
      <vt:lpstr>Problema: 2*G &lt; M</vt:lpstr>
      <vt:lpstr>Constraint: minimizzare la lunghezza delle sequenze allineate</vt:lpstr>
      <vt:lpstr>Presentazione standard di PowerPoint</vt:lpstr>
      <vt:lpstr>Presentazione standard di PowerPoint</vt:lpstr>
      <vt:lpstr>Ricostruzione delle sequenze allineate</vt:lpstr>
      <vt:lpstr>Stringhe con allineamento a costo massimo</vt:lpstr>
      <vt:lpstr>Stringhe con allineamento a costo massimo: Caso n = m</vt:lpstr>
      <vt:lpstr>Stringhe con allineamento a costo massimo: Caso n = m+1</vt:lpstr>
      <vt:lpstr>Stringhe con allineamento a costo massimo: Caso n = m+2</vt:lpstr>
      <vt:lpstr>Stringhe con allineamento a costo massimo: Caso n = m+3</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Giovanni De Lucia</cp:lastModifiedBy>
  <cp:revision>82</cp:revision>
  <dcterms:created xsi:type="dcterms:W3CDTF">2015-05-26T12:27:57Z</dcterms:created>
  <dcterms:modified xsi:type="dcterms:W3CDTF">2023-10-26T18:23:41Z</dcterms:modified>
</cp:coreProperties>
</file>